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261" r:id="rId6"/>
    <p:sldId id="260" r:id="rId7"/>
    <p:sldId id="262" r:id="rId8"/>
    <p:sldId id="264" r:id="rId9"/>
    <p:sldId id="263" r:id="rId10"/>
    <p:sldId id="265" r:id="rId11"/>
    <p:sldId id="266" r:id="rId12"/>
    <p:sldId id="267" r:id="rId13"/>
    <p:sldId id="268" r:id="rId14"/>
    <p:sldId id="269" r:id="rId15"/>
    <p:sldId id="271" r:id="rId16"/>
    <p:sldId id="273" r:id="rId17"/>
    <p:sldId id="270"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55" autoAdjust="0"/>
  </p:normalViewPr>
  <p:slideViewPr>
    <p:cSldViewPr snapToGrid="0">
      <p:cViewPr>
        <p:scale>
          <a:sx n="98" d="100"/>
          <a:sy n="98" d="100"/>
        </p:scale>
        <p:origin x="1014"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B20778-1496-46F8-A7FE-E1F21808D50C}" type="datetimeFigureOut">
              <a:rPr lang="en-GB" smtClean="0"/>
              <a:t>05/06/2022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3B5A6-9508-457C-8B38-E899A5747D07}" type="slidenum">
              <a:rPr lang="en-GB" smtClean="0"/>
              <a:t>‹#›</a:t>
            </a:fld>
            <a:endParaRPr lang="en-GB"/>
          </a:p>
        </p:txBody>
      </p:sp>
    </p:spTree>
    <p:extLst>
      <p:ext uri="{BB962C8B-B14F-4D97-AF65-F5344CB8AC3E}">
        <p14:creationId xmlns:p14="http://schemas.microsoft.com/office/powerpoint/2010/main" val="228464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Australia is known for its great variety of unique wild life</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2</a:t>
            </a:fld>
            <a:endParaRPr lang="en-GB"/>
          </a:p>
        </p:txBody>
      </p:sp>
    </p:spTree>
    <p:extLst>
      <p:ext uri="{BB962C8B-B14F-4D97-AF65-F5344CB8AC3E}">
        <p14:creationId xmlns:p14="http://schemas.microsoft.com/office/powerpoint/2010/main" val="520606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Townsville, dogs receive the more complaints.</a:t>
            </a:r>
          </a:p>
          <a:p>
            <a:r>
              <a:rPr lang="en-US" dirty="0"/>
              <a:t>Calls regarding Cats are more concentrated on the welfare of the animal rather than proper annoyance like in dogs </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16</a:t>
            </a:fld>
            <a:endParaRPr lang="en-GB"/>
          </a:p>
        </p:txBody>
      </p:sp>
    </p:spTree>
    <p:extLst>
      <p:ext uri="{BB962C8B-B14F-4D97-AF65-F5344CB8AC3E}">
        <p14:creationId xmlns:p14="http://schemas.microsoft.com/office/powerpoint/2010/main" val="282071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Brisbane again, dogs are again the focus of complains.</a:t>
            </a:r>
          </a:p>
          <a:p>
            <a:r>
              <a:rPr lang="en-US" dirty="0"/>
              <a:t>We can notice some difference from Townsville, there is more variety of complains and looks like in Brisbane dogs have something for fences.</a:t>
            </a:r>
          </a:p>
          <a:p>
            <a:r>
              <a:rPr lang="en-US" dirty="0"/>
              <a:t>Also, it seems to be an issue with foxes. </a:t>
            </a:r>
          </a:p>
          <a:p>
            <a:r>
              <a:rPr lang="en-US" dirty="0"/>
              <a:t>Let’s zoom in on this.</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17</a:t>
            </a:fld>
            <a:endParaRPr lang="en-GB"/>
          </a:p>
        </p:txBody>
      </p:sp>
    </p:spTree>
    <p:extLst>
      <p:ext uri="{BB962C8B-B14F-4D97-AF65-F5344CB8AC3E}">
        <p14:creationId xmlns:p14="http://schemas.microsoft.com/office/powerpoint/2010/main" val="2071041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fair amount of complaints are regarding foxes attacking dogs and cats and in particular trapping the latter.</a:t>
            </a:r>
          </a:p>
          <a:p>
            <a:endParaRPr lang="en-US" dirty="0"/>
          </a:p>
          <a:p>
            <a:r>
              <a:rPr lang="en-US" dirty="0"/>
              <a:t>- Advise business to do campaign on keeping pets inside at home as long as it necessary.</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18</a:t>
            </a:fld>
            <a:endParaRPr lang="en-GB"/>
          </a:p>
        </p:txBody>
      </p:sp>
    </p:spTree>
    <p:extLst>
      <p:ext uri="{BB962C8B-B14F-4D97-AF65-F5344CB8AC3E}">
        <p14:creationId xmlns:p14="http://schemas.microsoft.com/office/powerpoint/2010/main" val="306739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fox problem by suburb, we notice that the cat trapping issue is particularly felt in Inala. </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19</a:t>
            </a:fld>
            <a:endParaRPr lang="en-GB"/>
          </a:p>
        </p:txBody>
      </p:sp>
    </p:spTree>
    <p:extLst>
      <p:ext uri="{BB962C8B-B14F-4D97-AF65-F5344CB8AC3E}">
        <p14:creationId xmlns:p14="http://schemas.microsoft.com/office/powerpoint/2010/main" val="389942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explanation could be the remote location of Inala. One of the more rural suburbs.</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20</a:t>
            </a:fld>
            <a:endParaRPr lang="en-GB"/>
          </a:p>
        </p:txBody>
      </p:sp>
    </p:spTree>
    <p:extLst>
      <p:ext uri="{BB962C8B-B14F-4D97-AF65-F5344CB8AC3E}">
        <p14:creationId xmlns:p14="http://schemas.microsoft.com/office/powerpoint/2010/main" val="2127492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 this, the other suburbs have to deal with foxes as well</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21</a:t>
            </a:fld>
            <a:endParaRPr lang="en-GB"/>
          </a:p>
        </p:txBody>
      </p:sp>
    </p:spTree>
    <p:extLst>
      <p:ext uri="{BB962C8B-B14F-4D97-AF65-F5344CB8AC3E}">
        <p14:creationId xmlns:p14="http://schemas.microsoft.com/office/powerpoint/2010/main" val="826617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Dogs are predominant in the complain in every suburbs. There are some calls in Bracken Bridge regarding cats and these seems again to be related to fox – GO BACK ONE SLIDE-</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22</a:t>
            </a:fld>
            <a:endParaRPr lang="en-GB"/>
          </a:p>
        </p:txBody>
      </p:sp>
    </p:spTree>
    <p:extLst>
      <p:ext uri="{BB962C8B-B14F-4D97-AF65-F5344CB8AC3E}">
        <p14:creationId xmlns:p14="http://schemas.microsoft.com/office/powerpoint/2010/main" val="4050561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the complaints are regarding fencing issues, so most probably problems between neighbors. Again, most of the calls are from Inala. </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23</a:t>
            </a:fld>
            <a:endParaRPr lang="en-GB"/>
          </a:p>
        </p:txBody>
      </p:sp>
    </p:spTree>
    <p:extLst>
      <p:ext uri="{BB962C8B-B14F-4D97-AF65-F5344CB8AC3E}">
        <p14:creationId xmlns:p14="http://schemas.microsoft.com/office/powerpoint/2010/main" val="195522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for cats we have the majority of calls are regarding a lost or stray cats wondering. </a:t>
            </a:r>
          </a:p>
          <a:p>
            <a:r>
              <a:rPr lang="en-US" dirty="0"/>
              <a:t>Plus the already mentioned, fox issue,</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24</a:t>
            </a:fld>
            <a:endParaRPr lang="en-GB"/>
          </a:p>
        </p:txBody>
      </p:sp>
    </p:spTree>
    <p:extLst>
      <p:ext uri="{BB962C8B-B14F-4D97-AF65-F5344CB8AC3E}">
        <p14:creationId xmlns:p14="http://schemas.microsoft.com/office/powerpoint/2010/main" val="48078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back to Townsville, these were the reasons for the majority of the complaints</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25</a:t>
            </a:fld>
            <a:endParaRPr lang="en-GB"/>
          </a:p>
        </p:txBody>
      </p:sp>
    </p:spTree>
    <p:extLst>
      <p:ext uri="{BB962C8B-B14F-4D97-AF65-F5344CB8AC3E}">
        <p14:creationId xmlns:p14="http://schemas.microsoft.com/office/powerpoint/2010/main" val="3214753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It’s been estimated that at least 93 percent of its species of reptiles, amphibians, flowering plants and conifers are unique to Australia.</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3</a:t>
            </a:fld>
            <a:endParaRPr lang="en-GB"/>
          </a:p>
        </p:txBody>
      </p:sp>
    </p:spTree>
    <p:extLst>
      <p:ext uri="{BB962C8B-B14F-4D97-AF65-F5344CB8AC3E}">
        <p14:creationId xmlns:p14="http://schemas.microsoft.com/office/powerpoint/2010/main" val="1499358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by suburbs, we see that the majority of calls for cat are for private impound which means that a person not associated with </a:t>
            </a:r>
            <a:r>
              <a:rPr lang="en-US" dirty="0" err="1"/>
              <a:t>RSCA</a:t>
            </a:r>
            <a:r>
              <a:rPr lang="en-US" dirty="0"/>
              <a:t> takes in a cat in this case and alert after that.</a:t>
            </a:r>
          </a:p>
          <a:p>
            <a:r>
              <a:rPr lang="en-US" dirty="0"/>
              <a:t>No foxes mentioned here.</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26</a:t>
            </a:fld>
            <a:endParaRPr lang="en-GB"/>
          </a:p>
        </p:txBody>
      </p:sp>
    </p:spTree>
    <p:extLst>
      <p:ext uri="{BB962C8B-B14F-4D97-AF65-F5344CB8AC3E}">
        <p14:creationId xmlns:p14="http://schemas.microsoft.com/office/powerpoint/2010/main" val="1527014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dogs there’s rainbow of variety in the complaint type. Noise seems to be the most common type, followed by private impound.</a:t>
            </a:r>
          </a:p>
          <a:p>
            <a:endParaRPr lang="en-US" dirty="0"/>
          </a:p>
          <a:p>
            <a:r>
              <a:rPr lang="en-US" dirty="0"/>
              <a:t>Mount Louisa and Kirwan have a very high volume of calls for aggressive dogs and even attacks. There is a high level of call for enclosure as well, which could be either a trapped animal or most probably in this case a dog tied to a chain outside in hot water or closed inside without the opportunity to go out, this again reflects in the high than average amount of calls for noise.</a:t>
            </a:r>
          </a:p>
          <a:p>
            <a:endParaRPr lang="en-US" dirty="0"/>
          </a:p>
          <a:p>
            <a:r>
              <a:rPr lang="en-US" dirty="0"/>
              <a:t>RSPCA should probably led a further enquire on pets welfare in this suburbs and concentrate a campaign on how to be a good dog owner.</a:t>
            </a:r>
          </a:p>
          <a:p>
            <a:endParaRPr lang="en-US" dirty="0"/>
          </a:p>
          <a:p>
            <a:r>
              <a:rPr lang="en-US" dirty="0"/>
              <a:t>-GO BACK A SLIDE, KIRWAN HAS HIGH CALLS VOLUME FOR CATS AS WELL.</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27</a:t>
            </a:fld>
            <a:endParaRPr lang="en-GB"/>
          </a:p>
        </p:txBody>
      </p:sp>
    </p:spTree>
    <p:extLst>
      <p:ext uri="{BB962C8B-B14F-4D97-AF65-F5344CB8AC3E}">
        <p14:creationId xmlns:p14="http://schemas.microsoft.com/office/powerpoint/2010/main" val="3145785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probably they are the most popular pet?</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29</a:t>
            </a:fld>
            <a:endParaRPr lang="en-GB"/>
          </a:p>
        </p:txBody>
      </p:sp>
    </p:spTree>
    <p:extLst>
      <p:ext uri="{BB962C8B-B14F-4D97-AF65-F5344CB8AC3E}">
        <p14:creationId xmlns:p14="http://schemas.microsoft.com/office/powerpoint/2010/main" val="2752333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probably they are the most popular pet?</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30</a:t>
            </a:fld>
            <a:endParaRPr lang="en-GB"/>
          </a:p>
        </p:txBody>
      </p:sp>
    </p:spTree>
    <p:extLst>
      <p:ext uri="{BB962C8B-B14F-4D97-AF65-F5344CB8AC3E}">
        <p14:creationId xmlns:p14="http://schemas.microsoft.com/office/powerpoint/2010/main" val="3987898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outcome for complaint when the animal is taken in custody by RSPCA from 1999.</a:t>
            </a:r>
          </a:p>
          <a:p>
            <a:r>
              <a:rPr lang="en-US" dirty="0"/>
              <a:t>The most common outcome for cats is to be </a:t>
            </a:r>
            <a:r>
              <a:rPr lang="en-US" dirty="0" err="1"/>
              <a:t>euthanised</a:t>
            </a:r>
            <a:r>
              <a:rPr lang="en-US" dirty="0"/>
              <a:t>, and they are not reclaimed as often a dogs and I am not sure how many how the rehoming are successful, I can imagine that a cat that gets returned to RSPCA or ends up again in the street is not a rare scenario, that would explain the difference in numbers for </a:t>
            </a:r>
            <a:r>
              <a:rPr lang="en-US" dirty="0" err="1"/>
              <a:t>euthanised</a:t>
            </a:r>
            <a:r>
              <a:rPr lang="en-US" dirty="0"/>
              <a:t> and reclaimed with dogs.</a:t>
            </a:r>
          </a:p>
          <a:p>
            <a:endParaRPr lang="en-US" dirty="0"/>
          </a:p>
          <a:p>
            <a:r>
              <a:rPr lang="en-US" dirty="0"/>
              <a:t>The number of cats and dogs in the data set is almost equivalent so I tend to believe the above hypothesis.</a:t>
            </a:r>
          </a:p>
          <a:p>
            <a:endParaRPr lang="en-US" dirty="0"/>
          </a:p>
          <a:p>
            <a:r>
              <a:rPr lang="en-US" dirty="0"/>
              <a:t>Cats	1117506			</a:t>
            </a:r>
          </a:p>
          <a:p>
            <a:r>
              <a:rPr lang="en-US" dirty="0"/>
              <a:t>Dogs	1149320</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31</a:t>
            </a:fld>
            <a:endParaRPr lang="en-GB"/>
          </a:p>
        </p:txBody>
      </p:sp>
    </p:spTree>
    <p:extLst>
      <p:ext uri="{BB962C8B-B14F-4D97-AF65-F5344CB8AC3E}">
        <p14:creationId xmlns:p14="http://schemas.microsoft.com/office/powerpoint/2010/main" val="2632394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trend is changing, since the 2010s </a:t>
            </a:r>
            <a:r>
              <a:rPr lang="en-US" dirty="0" err="1"/>
              <a:t>euthanisations</a:t>
            </a:r>
            <a:r>
              <a:rPr lang="en-US" dirty="0"/>
              <a:t> have dropped drastically.</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32</a:t>
            </a:fld>
            <a:endParaRPr lang="en-GB"/>
          </a:p>
        </p:txBody>
      </p:sp>
    </p:spTree>
    <p:extLst>
      <p:ext uri="{BB962C8B-B14F-4D97-AF65-F5344CB8AC3E}">
        <p14:creationId xmlns:p14="http://schemas.microsoft.com/office/powerpoint/2010/main" val="497404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Rehoming numbers for cats have increase drastically since the 2010s, but again I have doubts on how many of these were successful.</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33</a:t>
            </a:fld>
            <a:endParaRPr lang="en-GB"/>
          </a:p>
        </p:txBody>
      </p:sp>
    </p:spTree>
    <p:extLst>
      <p:ext uri="{BB962C8B-B14F-4D97-AF65-F5344CB8AC3E}">
        <p14:creationId xmlns:p14="http://schemas.microsoft.com/office/powerpoint/2010/main" val="125497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reclaimed trends for cats hasn't been that great and it's stable during the years.</a:t>
            </a:r>
          </a:p>
          <a:p>
            <a:r>
              <a:rPr lang="en-US" dirty="0"/>
              <a:t>For dog the trend is going down although this couldn't been so gloom, with the diffusion of social media and in particular </a:t>
            </a:r>
            <a:r>
              <a:rPr lang="en-US" dirty="0" err="1"/>
              <a:t>neighbourhood</a:t>
            </a:r>
            <a:r>
              <a:rPr lang="en-US" dirty="0"/>
              <a:t> pages, when a dog go missing the voice is spread quickly and </a:t>
            </a:r>
            <a:r>
              <a:rPr lang="en-US" dirty="0" err="1"/>
              <a:t>usualy</a:t>
            </a:r>
            <a:r>
              <a:rPr lang="en-US" dirty="0"/>
              <a:t> they are found before RSPCA intervention. </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34</a:t>
            </a:fld>
            <a:endParaRPr lang="en-GB"/>
          </a:p>
        </p:txBody>
      </p:sp>
    </p:spTree>
    <p:extLst>
      <p:ext uri="{BB962C8B-B14F-4D97-AF65-F5344CB8AC3E}">
        <p14:creationId xmlns:p14="http://schemas.microsoft.com/office/powerpoint/2010/main" val="288526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not necessarily a bad thing</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9</a:t>
            </a:fld>
            <a:endParaRPr lang="en-GB"/>
          </a:p>
        </p:txBody>
      </p:sp>
    </p:spTree>
    <p:extLst>
      <p:ext uri="{BB962C8B-B14F-4D97-AF65-F5344CB8AC3E}">
        <p14:creationId xmlns:p14="http://schemas.microsoft.com/office/powerpoint/2010/main" val="2793769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concentrate on something that they share with the rest of the world: Cats and dogs</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10</a:t>
            </a:fld>
            <a:endParaRPr lang="en-GB"/>
          </a:p>
        </p:txBody>
      </p:sp>
    </p:spTree>
    <p:extLst>
      <p:ext uri="{BB962C8B-B14F-4D97-AF65-F5344CB8AC3E}">
        <p14:creationId xmlns:p14="http://schemas.microsoft.com/office/powerpoint/2010/main" val="676542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the work that the RSPCA or </a:t>
            </a:r>
            <a:r>
              <a:rPr lang="en-US" b="0" i="0" dirty="0">
                <a:solidFill>
                  <a:srgbClr val="202122"/>
                </a:solidFill>
                <a:effectLst/>
                <a:latin typeface="Arial" panose="020B0604020202020204" pitchFamily="34" charset="0"/>
              </a:rPr>
              <a:t>(Royal Society for the Prevention of Cruelty to Animals does for them</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11</a:t>
            </a:fld>
            <a:endParaRPr lang="en-GB"/>
          </a:p>
        </p:txBody>
      </p:sp>
    </p:spTree>
    <p:extLst>
      <p:ext uri="{BB962C8B-B14F-4D97-AF65-F5344CB8AC3E}">
        <p14:creationId xmlns:p14="http://schemas.microsoft.com/office/powerpoint/2010/main" val="446906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RSPCA is an Australian </a:t>
            </a:r>
            <a:r>
              <a:rPr lang="en-US" dirty="0" err="1"/>
              <a:t>organisation</a:t>
            </a:r>
            <a:r>
              <a:rPr lang="en-US" dirty="0"/>
              <a:t> established in 1981 to promote animal welfare. Although its roots go back to 1871 when the Society for the Prevention of Cruelty to Animals (SPCA)  was formed in the colony of Victoria on the model of the English SPCA.</a:t>
            </a:r>
          </a:p>
          <a:p>
            <a:endParaRPr lang="en-US" dirty="0"/>
          </a:p>
          <a:p>
            <a:r>
              <a:rPr lang="en-US" dirty="0"/>
              <a:t>RSPCA Australia defines its purpose as being the leading authority in animal care and protection, and to prevent cruelty to animals by actively promoting their care and protection.</a:t>
            </a:r>
          </a:p>
          <a:p>
            <a:endParaRPr lang="en-US" dirty="0"/>
          </a:p>
          <a:p>
            <a:endParaRPr lang="en-US" dirty="0"/>
          </a:p>
          <a:p>
            <a:r>
              <a:rPr lang="en-US" dirty="0"/>
              <a:t>With their mission for animal welfare in mind, this analysis will focus the numbers and type of animal complains RSPCA dealt over the last decade and their outcome. The aim is to point any </a:t>
            </a:r>
            <a:r>
              <a:rPr lang="en-US" dirty="0" err="1"/>
              <a:t>KPI</a:t>
            </a:r>
            <a:r>
              <a:rPr lang="en-US" dirty="0"/>
              <a:t> over time in a suburb, urban and national scale, so to identify focal point of interest for the </a:t>
            </a:r>
            <a:r>
              <a:rPr lang="en-US" dirty="0" err="1"/>
              <a:t>organisation</a:t>
            </a:r>
            <a:r>
              <a:rPr lang="en-US" dirty="0"/>
              <a:t>.</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12</a:t>
            </a:fld>
            <a:endParaRPr lang="en-GB"/>
          </a:p>
        </p:txBody>
      </p:sp>
    </p:spTree>
    <p:extLst>
      <p:ext uri="{BB962C8B-B14F-4D97-AF65-F5344CB8AC3E}">
        <p14:creationId xmlns:p14="http://schemas.microsoft.com/office/powerpoint/2010/main" val="287533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a:t>
            </a:r>
            <a:r>
              <a:rPr lang="en-US" dirty="0" err="1"/>
              <a:t>analyse</a:t>
            </a:r>
            <a:r>
              <a:rPr lang="en-US" dirty="0"/>
              <a:t> the type and amount of complaints RSPCA received in the town of Brisbane and Townville.</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13</a:t>
            </a:fld>
            <a:endParaRPr lang="en-GB"/>
          </a:p>
        </p:txBody>
      </p:sp>
    </p:spTree>
    <p:extLst>
      <p:ext uri="{BB962C8B-B14F-4D97-AF65-F5344CB8AC3E}">
        <p14:creationId xmlns:p14="http://schemas.microsoft.com/office/powerpoint/2010/main" val="1005656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Brisbane is the largest city in Australia and the third by population.</a:t>
            </a:r>
          </a:p>
          <a:p>
            <a:endParaRPr lang="en-US" dirty="0"/>
          </a:p>
          <a:p>
            <a:r>
              <a:rPr lang="en-US" dirty="0"/>
              <a:t>Townsville has a population of 180,820 and it is the largest settlement in North Queensland.</a:t>
            </a:r>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14</a:t>
            </a:fld>
            <a:endParaRPr lang="en-GB"/>
          </a:p>
        </p:txBody>
      </p:sp>
    </p:spTree>
    <p:extLst>
      <p:ext uri="{BB962C8B-B14F-4D97-AF65-F5344CB8AC3E}">
        <p14:creationId xmlns:p14="http://schemas.microsoft.com/office/powerpoint/2010/main" val="754709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analysis will focus on five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the first three, we will look into the outcome of the complaints but this time on a national scale</a:t>
            </a:r>
            <a:endParaRPr lang="en-GB" dirty="0"/>
          </a:p>
          <a:p>
            <a:endParaRPr lang="en-GB" dirty="0"/>
          </a:p>
        </p:txBody>
      </p:sp>
      <p:sp>
        <p:nvSpPr>
          <p:cNvPr id="4" name="Slide Number Placeholder 3"/>
          <p:cNvSpPr>
            <a:spLocks noGrp="1"/>
          </p:cNvSpPr>
          <p:nvPr>
            <p:ph type="sldNum" sz="quarter" idx="5"/>
          </p:nvPr>
        </p:nvSpPr>
        <p:spPr/>
        <p:txBody>
          <a:bodyPr/>
          <a:lstStyle/>
          <a:p>
            <a:fld id="{3183B5A6-9508-457C-8B38-E899A5747D07}" type="slidenum">
              <a:rPr lang="en-GB" smtClean="0"/>
              <a:t>15</a:t>
            </a:fld>
            <a:endParaRPr lang="en-GB"/>
          </a:p>
        </p:txBody>
      </p:sp>
    </p:spTree>
    <p:extLst>
      <p:ext uri="{BB962C8B-B14F-4D97-AF65-F5344CB8AC3E}">
        <p14:creationId xmlns:p14="http://schemas.microsoft.com/office/powerpoint/2010/main" val="413887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8210-9E51-AC1B-5709-D33A08F991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B726AD6-91F8-CE00-6876-DA774C5B25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0DE9C0-1576-824E-3396-37900724EAD6}"/>
              </a:ext>
            </a:extLst>
          </p:cNvPr>
          <p:cNvSpPr>
            <a:spLocks noGrp="1"/>
          </p:cNvSpPr>
          <p:nvPr>
            <p:ph type="dt" sz="half" idx="10"/>
          </p:nvPr>
        </p:nvSpPr>
        <p:spPr/>
        <p:txBody>
          <a:bodyPr/>
          <a:lstStyle/>
          <a:p>
            <a:fld id="{2B84AD1E-7FE2-45DA-96E7-B9F8BA83BCE5}" type="datetimeFigureOut">
              <a:rPr lang="en-GB" smtClean="0"/>
              <a:t>05/06/2022</a:t>
            </a:fld>
            <a:endParaRPr lang="en-GB"/>
          </a:p>
        </p:txBody>
      </p:sp>
      <p:sp>
        <p:nvSpPr>
          <p:cNvPr id="5" name="Footer Placeholder 4">
            <a:extLst>
              <a:ext uri="{FF2B5EF4-FFF2-40B4-BE49-F238E27FC236}">
                <a16:creationId xmlns:a16="http://schemas.microsoft.com/office/drawing/2014/main" id="{838170B8-2D8A-A972-8E90-82A97AE034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B110F0-7F8D-B71F-2E6D-D6E16380FE97}"/>
              </a:ext>
            </a:extLst>
          </p:cNvPr>
          <p:cNvSpPr>
            <a:spLocks noGrp="1"/>
          </p:cNvSpPr>
          <p:nvPr>
            <p:ph type="sldNum" sz="quarter" idx="12"/>
          </p:nvPr>
        </p:nvSpPr>
        <p:spPr/>
        <p:txBody>
          <a:bodyPr/>
          <a:lstStyle/>
          <a:p>
            <a:fld id="{11138A83-2FC5-468A-A0A3-D5232F5053B8}" type="slidenum">
              <a:rPr lang="en-GB" smtClean="0"/>
              <a:t>‹#›</a:t>
            </a:fld>
            <a:endParaRPr lang="en-GB"/>
          </a:p>
        </p:txBody>
      </p:sp>
    </p:spTree>
    <p:extLst>
      <p:ext uri="{BB962C8B-B14F-4D97-AF65-F5344CB8AC3E}">
        <p14:creationId xmlns:p14="http://schemas.microsoft.com/office/powerpoint/2010/main" val="923705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D8A68-5B40-173B-EA19-21412578345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791FAD9-B1C4-0ACD-FFC3-A55FF15EF4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A9504B-2F5B-A8AB-574D-FA7F5A123C41}"/>
              </a:ext>
            </a:extLst>
          </p:cNvPr>
          <p:cNvSpPr>
            <a:spLocks noGrp="1"/>
          </p:cNvSpPr>
          <p:nvPr>
            <p:ph type="dt" sz="half" idx="10"/>
          </p:nvPr>
        </p:nvSpPr>
        <p:spPr/>
        <p:txBody>
          <a:bodyPr/>
          <a:lstStyle/>
          <a:p>
            <a:fld id="{2B84AD1E-7FE2-45DA-96E7-B9F8BA83BCE5}" type="datetimeFigureOut">
              <a:rPr lang="en-GB" smtClean="0"/>
              <a:t>05/06/2022</a:t>
            </a:fld>
            <a:endParaRPr lang="en-GB"/>
          </a:p>
        </p:txBody>
      </p:sp>
      <p:sp>
        <p:nvSpPr>
          <p:cNvPr id="5" name="Footer Placeholder 4">
            <a:extLst>
              <a:ext uri="{FF2B5EF4-FFF2-40B4-BE49-F238E27FC236}">
                <a16:creationId xmlns:a16="http://schemas.microsoft.com/office/drawing/2014/main" id="{FCEBE46B-C51D-D999-2C31-0972BD5369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AE4B64-FBBE-D20F-0A02-C11F285BEB6E}"/>
              </a:ext>
            </a:extLst>
          </p:cNvPr>
          <p:cNvSpPr>
            <a:spLocks noGrp="1"/>
          </p:cNvSpPr>
          <p:nvPr>
            <p:ph type="sldNum" sz="quarter" idx="12"/>
          </p:nvPr>
        </p:nvSpPr>
        <p:spPr/>
        <p:txBody>
          <a:bodyPr/>
          <a:lstStyle/>
          <a:p>
            <a:fld id="{11138A83-2FC5-468A-A0A3-D5232F5053B8}" type="slidenum">
              <a:rPr lang="en-GB" smtClean="0"/>
              <a:t>‹#›</a:t>
            </a:fld>
            <a:endParaRPr lang="en-GB"/>
          </a:p>
        </p:txBody>
      </p:sp>
    </p:spTree>
    <p:extLst>
      <p:ext uri="{BB962C8B-B14F-4D97-AF65-F5344CB8AC3E}">
        <p14:creationId xmlns:p14="http://schemas.microsoft.com/office/powerpoint/2010/main" val="4061858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46C1A1-A7BD-2EE6-8AEC-D090365FD1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CFA630-4274-7B5E-B71E-6416F96B52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E00176-D10F-8EF8-BE6F-92AF20E350BD}"/>
              </a:ext>
            </a:extLst>
          </p:cNvPr>
          <p:cNvSpPr>
            <a:spLocks noGrp="1"/>
          </p:cNvSpPr>
          <p:nvPr>
            <p:ph type="dt" sz="half" idx="10"/>
          </p:nvPr>
        </p:nvSpPr>
        <p:spPr/>
        <p:txBody>
          <a:bodyPr/>
          <a:lstStyle/>
          <a:p>
            <a:fld id="{2B84AD1E-7FE2-45DA-96E7-B9F8BA83BCE5}" type="datetimeFigureOut">
              <a:rPr lang="en-GB" smtClean="0"/>
              <a:t>05/06/2022</a:t>
            </a:fld>
            <a:endParaRPr lang="en-GB"/>
          </a:p>
        </p:txBody>
      </p:sp>
      <p:sp>
        <p:nvSpPr>
          <p:cNvPr id="5" name="Footer Placeholder 4">
            <a:extLst>
              <a:ext uri="{FF2B5EF4-FFF2-40B4-BE49-F238E27FC236}">
                <a16:creationId xmlns:a16="http://schemas.microsoft.com/office/drawing/2014/main" id="{E13D5BDE-06C0-90AC-4455-29D95A002E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7E8E32-6F40-E6C8-8481-93BAE7A53590}"/>
              </a:ext>
            </a:extLst>
          </p:cNvPr>
          <p:cNvSpPr>
            <a:spLocks noGrp="1"/>
          </p:cNvSpPr>
          <p:nvPr>
            <p:ph type="sldNum" sz="quarter" idx="12"/>
          </p:nvPr>
        </p:nvSpPr>
        <p:spPr/>
        <p:txBody>
          <a:bodyPr/>
          <a:lstStyle/>
          <a:p>
            <a:fld id="{11138A83-2FC5-468A-A0A3-D5232F5053B8}" type="slidenum">
              <a:rPr lang="en-GB" smtClean="0"/>
              <a:t>‹#›</a:t>
            </a:fld>
            <a:endParaRPr lang="en-GB"/>
          </a:p>
        </p:txBody>
      </p:sp>
    </p:spTree>
    <p:extLst>
      <p:ext uri="{BB962C8B-B14F-4D97-AF65-F5344CB8AC3E}">
        <p14:creationId xmlns:p14="http://schemas.microsoft.com/office/powerpoint/2010/main" val="4002455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9DCAC-3BA6-89A1-9BFA-EFB929721C1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2D61DC-19F7-22CC-CD46-58FC584CDD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E97784-9A1C-1D6E-B83A-E28F81983BD7}"/>
              </a:ext>
            </a:extLst>
          </p:cNvPr>
          <p:cNvSpPr>
            <a:spLocks noGrp="1"/>
          </p:cNvSpPr>
          <p:nvPr>
            <p:ph type="dt" sz="half" idx="10"/>
          </p:nvPr>
        </p:nvSpPr>
        <p:spPr/>
        <p:txBody>
          <a:bodyPr/>
          <a:lstStyle/>
          <a:p>
            <a:fld id="{2B84AD1E-7FE2-45DA-96E7-B9F8BA83BCE5}" type="datetimeFigureOut">
              <a:rPr lang="en-GB" smtClean="0"/>
              <a:t>05/06/2022</a:t>
            </a:fld>
            <a:endParaRPr lang="en-GB"/>
          </a:p>
        </p:txBody>
      </p:sp>
      <p:sp>
        <p:nvSpPr>
          <p:cNvPr id="5" name="Footer Placeholder 4">
            <a:extLst>
              <a:ext uri="{FF2B5EF4-FFF2-40B4-BE49-F238E27FC236}">
                <a16:creationId xmlns:a16="http://schemas.microsoft.com/office/drawing/2014/main" id="{3F8235B9-76FE-2E8A-063D-815BA8E363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0EF6897-6B9B-02AB-7CB4-120A710C74B9}"/>
              </a:ext>
            </a:extLst>
          </p:cNvPr>
          <p:cNvSpPr>
            <a:spLocks noGrp="1"/>
          </p:cNvSpPr>
          <p:nvPr>
            <p:ph type="sldNum" sz="quarter" idx="12"/>
          </p:nvPr>
        </p:nvSpPr>
        <p:spPr/>
        <p:txBody>
          <a:bodyPr/>
          <a:lstStyle/>
          <a:p>
            <a:fld id="{11138A83-2FC5-468A-A0A3-D5232F5053B8}" type="slidenum">
              <a:rPr lang="en-GB" smtClean="0"/>
              <a:t>‹#›</a:t>
            </a:fld>
            <a:endParaRPr lang="en-GB"/>
          </a:p>
        </p:txBody>
      </p:sp>
    </p:spTree>
    <p:extLst>
      <p:ext uri="{BB962C8B-B14F-4D97-AF65-F5344CB8AC3E}">
        <p14:creationId xmlns:p14="http://schemas.microsoft.com/office/powerpoint/2010/main" val="135015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184A-FE5A-8193-6BE6-EC382CB53C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C58F5C5-B104-B922-7558-EFDDF49C88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6BFC9A-4DFC-5B44-9EA3-91AD21DD2BD1}"/>
              </a:ext>
            </a:extLst>
          </p:cNvPr>
          <p:cNvSpPr>
            <a:spLocks noGrp="1"/>
          </p:cNvSpPr>
          <p:nvPr>
            <p:ph type="dt" sz="half" idx="10"/>
          </p:nvPr>
        </p:nvSpPr>
        <p:spPr/>
        <p:txBody>
          <a:bodyPr/>
          <a:lstStyle/>
          <a:p>
            <a:fld id="{2B84AD1E-7FE2-45DA-96E7-B9F8BA83BCE5}" type="datetimeFigureOut">
              <a:rPr lang="en-GB" smtClean="0"/>
              <a:t>05/06/2022</a:t>
            </a:fld>
            <a:endParaRPr lang="en-GB"/>
          </a:p>
        </p:txBody>
      </p:sp>
      <p:sp>
        <p:nvSpPr>
          <p:cNvPr id="5" name="Footer Placeholder 4">
            <a:extLst>
              <a:ext uri="{FF2B5EF4-FFF2-40B4-BE49-F238E27FC236}">
                <a16:creationId xmlns:a16="http://schemas.microsoft.com/office/drawing/2014/main" id="{55547C28-F571-07D3-F070-7B112C386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07823B-9DD4-2E53-1819-F1D2E2D106AE}"/>
              </a:ext>
            </a:extLst>
          </p:cNvPr>
          <p:cNvSpPr>
            <a:spLocks noGrp="1"/>
          </p:cNvSpPr>
          <p:nvPr>
            <p:ph type="sldNum" sz="quarter" idx="12"/>
          </p:nvPr>
        </p:nvSpPr>
        <p:spPr/>
        <p:txBody>
          <a:bodyPr/>
          <a:lstStyle/>
          <a:p>
            <a:fld id="{11138A83-2FC5-468A-A0A3-D5232F5053B8}" type="slidenum">
              <a:rPr lang="en-GB" smtClean="0"/>
              <a:t>‹#›</a:t>
            </a:fld>
            <a:endParaRPr lang="en-GB"/>
          </a:p>
        </p:txBody>
      </p:sp>
    </p:spTree>
    <p:extLst>
      <p:ext uri="{BB962C8B-B14F-4D97-AF65-F5344CB8AC3E}">
        <p14:creationId xmlns:p14="http://schemas.microsoft.com/office/powerpoint/2010/main" val="1226175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0477-D24C-9BE1-0BD3-ACF9A0C428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A0DFB48-5518-6EC0-3CBC-89C67BBBF6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64C2A63-5EF5-20C8-9AD2-44CE409E09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7B69618-D34D-2E39-5D06-8DBDA0C5678D}"/>
              </a:ext>
            </a:extLst>
          </p:cNvPr>
          <p:cNvSpPr>
            <a:spLocks noGrp="1"/>
          </p:cNvSpPr>
          <p:nvPr>
            <p:ph type="dt" sz="half" idx="10"/>
          </p:nvPr>
        </p:nvSpPr>
        <p:spPr/>
        <p:txBody>
          <a:bodyPr/>
          <a:lstStyle/>
          <a:p>
            <a:fld id="{2B84AD1E-7FE2-45DA-96E7-B9F8BA83BCE5}" type="datetimeFigureOut">
              <a:rPr lang="en-GB" smtClean="0"/>
              <a:t>05/06/2022</a:t>
            </a:fld>
            <a:endParaRPr lang="en-GB"/>
          </a:p>
        </p:txBody>
      </p:sp>
      <p:sp>
        <p:nvSpPr>
          <p:cNvPr id="6" name="Footer Placeholder 5">
            <a:extLst>
              <a:ext uri="{FF2B5EF4-FFF2-40B4-BE49-F238E27FC236}">
                <a16:creationId xmlns:a16="http://schemas.microsoft.com/office/drawing/2014/main" id="{C7256A5F-2C45-6057-D77B-2EC44071C2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7BB983-ABAB-C277-C833-85B6974CADF9}"/>
              </a:ext>
            </a:extLst>
          </p:cNvPr>
          <p:cNvSpPr>
            <a:spLocks noGrp="1"/>
          </p:cNvSpPr>
          <p:nvPr>
            <p:ph type="sldNum" sz="quarter" idx="12"/>
          </p:nvPr>
        </p:nvSpPr>
        <p:spPr/>
        <p:txBody>
          <a:bodyPr/>
          <a:lstStyle/>
          <a:p>
            <a:fld id="{11138A83-2FC5-468A-A0A3-D5232F5053B8}" type="slidenum">
              <a:rPr lang="en-GB" smtClean="0"/>
              <a:t>‹#›</a:t>
            </a:fld>
            <a:endParaRPr lang="en-GB"/>
          </a:p>
        </p:txBody>
      </p:sp>
    </p:spTree>
    <p:extLst>
      <p:ext uri="{BB962C8B-B14F-4D97-AF65-F5344CB8AC3E}">
        <p14:creationId xmlns:p14="http://schemas.microsoft.com/office/powerpoint/2010/main" val="1759492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5417-54E6-7B07-1275-25E9543FD08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BE1A6C4-1AE9-B7AC-1251-690FB441D9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C34056-0AEB-0AC7-D2A0-F852F20DFC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2A1790-CD75-1610-9104-848F2E8DE9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4F055-9B17-6594-504D-558ACAB871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859E22F-1F8F-DE43-FF43-EE7BF78F4D41}"/>
              </a:ext>
            </a:extLst>
          </p:cNvPr>
          <p:cNvSpPr>
            <a:spLocks noGrp="1"/>
          </p:cNvSpPr>
          <p:nvPr>
            <p:ph type="dt" sz="half" idx="10"/>
          </p:nvPr>
        </p:nvSpPr>
        <p:spPr/>
        <p:txBody>
          <a:bodyPr/>
          <a:lstStyle/>
          <a:p>
            <a:fld id="{2B84AD1E-7FE2-45DA-96E7-B9F8BA83BCE5}" type="datetimeFigureOut">
              <a:rPr lang="en-GB" smtClean="0"/>
              <a:t>05/06/2022</a:t>
            </a:fld>
            <a:endParaRPr lang="en-GB"/>
          </a:p>
        </p:txBody>
      </p:sp>
      <p:sp>
        <p:nvSpPr>
          <p:cNvPr id="8" name="Footer Placeholder 7">
            <a:extLst>
              <a:ext uri="{FF2B5EF4-FFF2-40B4-BE49-F238E27FC236}">
                <a16:creationId xmlns:a16="http://schemas.microsoft.com/office/drawing/2014/main" id="{1EABE834-A1E8-2B85-73F9-BC29786B360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401250C-6867-E045-23DD-30937739F01D}"/>
              </a:ext>
            </a:extLst>
          </p:cNvPr>
          <p:cNvSpPr>
            <a:spLocks noGrp="1"/>
          </p:cNvSpPr>
          <p:nvPr>
            <p:ph type="sldNum" sz="quarter" idx="12"/>
          </p:nvPr>
        </p:nvSpPr>
        <p:spPr/>
        <p:txBody>
          <a:bodyPr/>
          <a:lstStyle/>
          <a:p>
            <a:fld id="{11138A83-2FC5-468A-A0A3-D5232F5053B8}" type="slidenum">
              <a:rPr lang="en-GB" smtClean="0"/>
              <a:t>‹#›</a:t>
            </a:fld>
            <a:endParaRPr lang="en-GB"/>
          </a:p>
        </p:txBody>
      </p:sp>
    </p:spTree>
    <p:extLst>
      <p:ext uri="{BB962C8B-B14F-4D97-AF65-F5344CB8AC3E}">
        <p14:creationId xmlns:p14="http://schemas.microsoft.com/office/powerpoint/2010/main" val="3620191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EF6F-BDE4-0F49-C814-9B6865E1358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D23747-4C69-5028-B190-0B50B8CD7728}"/>
              </a:ext>
            </a:extLst>
          </p:cNvPr>
          <p:cNvSpPr>
            <a:spLocks noGrp="1"/>
          </p:cNvSpPr>
          <p:nvPr>
            <p:ph type="dt" sz="half" idx="10"/>
          </p:nvPr>
        </p:nvSpPr>
        <p:spPr/>
        <p:txBody>
          <a:bodyPr/>
          <a:lstStyle/>
          <a:p>
            <a:fld id="{2B84AD1E-7FE2-45DA-96E7-B9F8BA83BCE5}" type="datetimeFigureOut">
              <a:rPr lang="en-GB" smtClean="0"/>
              <a:t>05/06/2022</a:t>
            </a:fld>
            <a:endParaRPr lang="en-GB"/>
          </a:p>
        </p:txBody>
      </p:sp>
      <p:sp>
        <p:nvSpPr>
          <p:cNvPr id="4" name="Footer Placeholder 3">
            <a:extLst>
              <a:ext uri="{FF2B5EF4-FFF2-40B4-BE49-F238E27FC236}">
                <a16:creationId xmlns:a16="http://schemas.microsoft.com/office/drawing/2014/main" id="{0677A2EA-56BC-6E5F-A74D-B3E460A5EEA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FA0FF3-F4CA-D671-B375-657A3B9D30E3}"/>
              </a:ext>
            </a:extLst>
          </p:cNvPr>
          <p:cNvSpPr>
            <a:spLocks noGrp="1"/>
          </p:cNvSpPr>
          <p:nvPr>
            <p:ph type="sldNum" sz="quarter" idx="12"/>
          </p:nvPr>
        </p:nvSpPr>
        <p:spPr/>
        <p:txBody>
          <a:bodyPr/>
          <a:lstStyle/>
          <a:p>
            <a:fld id="{11138A83-2FC5-468A-A0A3-D5232F5053B8}" type="slidenum">
              <a:rPr lang="en-GB" smtClean="0"/>
              <a:t>‹#›</a:t>
            </a:fld>
            <a:endParaRPr lang="en-GB"/>
          </a:p>
        </p:txBody>
      </p:sp>
    </p:spTree>
    <p:extLst>
      <p:ext uri="{BB962C8B-B14F-4D97-AF65-F5344CB8AC3E}">
        <p14:creationId xmlns:p14="http://schemas.microsoft.com/office/powerpoint/2010/main" val="159937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85C31-F136-89DB-74C5-7CFF99A13887}"/>
              </a:ext>
            </a:extLst>
          </p:cNvPr>
          <p:cNvSpPr>
            <a:spLocks noGrp="1"/>
          </p:cNvSpPr>
          <p:nvPr>
            <p:ph type="dt" sz="half" idx="10"/>
          </p:nvPr>
        </p:nvSpPr>
        <p:spPr/>
        <p:txBody>
          <a:bodyPr/>
          <a:lstStyle/>
          <a:p>
            <a:fld id="{2B84AD1E-7FE2-45DA-96E7-B9F8BA83BCE5}" type="datetimeFigureOut">
              <a:rPr lang="en-GB" smtClean="0"/>
              <a:t>05/06/2022</a:t>
            </a:fld>
            <a:endParaRPr lang="en-GB"/>
          </a:p>
        </p:txBody>
      </p:sp>
      <p:sp>
        <p:nvSpPr>
          <p:cNvPr id="3" name="Footer Placeholder 2">
            <a:extLst>
              <a:ext uri="{FF2B5EF4-FFF2-40B4-BE49-F238E27FC236}">
                <a16:creationId xmlns:a16="http://schemas.microsoft.com/office/drawing/2014/main" id="{A51D43C9-7F6F-6B82-F5CF-4E014CBD944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1E081CD-AC6C-AC25-1F43-9D767D98C993}"/>
              </a:ext>
            </a:extLst>
          </p:cNvPr>
          <p:cNvSpPr>
            <a:spLocks noGrp="1"/>
          </p:cNvSpPr>
          <p:nvPr>
            <p:ph type="sldNum" sz="quarter" idx="12"/>
          </p:nvPr>
        </p:nvSpPr>
        <p:spPr/>
        <p:txBody>
          <a:bodyPr/>
          <a:lstStyle/>
          <a:p>
            <a:fld id="{11138A83-2FC5-468A-A0A3-D5232F5053B8}" type="slidenum">
              <a:rPr lang="en-GB" smtClean="0"/>
              <a:t>‹#›</a:t>
            </a:fld>
            <a:endParaRPr lang="en-GB"/>
          </a:p>
        </p:txBody>
      </p:sp>
    </p:spTree>
    <p:extLst>
      <p:ext uri="{BB962C8B-B14F-4D97-AF65-F5344CB8AC3E}">
        <p14:creationId xmlns:p14="http://schemas.microsoft.com/office/powerpoint/2010/main" val="2731802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BD32-EFA4-DE7F-D3D1-77351E11D8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7B8A27-6347-55D1-D041-E4671E01A6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1E4BF0B-5062-B920-069B-7D9E19777F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314A5F-7828-2CBE-5DE1-A0F9F5A95F07}"/>
              </a:ext>
            </a:extLst>
          </p:cNvPr>
          <p:cNvSpPr>
            <a:spLocks noGrp="1"/>
          </p:cNvSpPr>
          <p:nvPr>
            <p:ph type="dt" sz="half" idx="10"/>
          </p:nvPr>
        </p:nvSpPr>
        <p:spPr/>
        <p:txBody>
          <a:bodyPr/>
          <a:lstStyle/>
          <a:p>
            <a:fld id="{2B84AD1E-7FE2-45DA-96E7-B9F8BA83BCE5}" type="datetimeFigureOut">
              <a:rPr lang="en-GB" smtClean="0"/>
              <a:t>05/06/2022</a:t>
            </a:fld>
            <a:endParaRPr lang="en-GB"/>
          </a:p>
        </p:txBody>
      </p:sp>
      <p:sp>
        <p:nvSpPr>
          <p:cNvPr id="6" name="Footer Placeholder 5">
            <a:extLst>
              <a:ext uri="{FF2B5EF4-FFF2-40B4-BE49-F238E27FC236}">
                <a16:creationId xmlns:a16="http://schemas.microsoft.com/office/drawing/2014/main" id="{611EA775-CBC5-4248-02A5-A540840832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41DA22-675C-EFB5-4948-614E24530438}"/>
              </a:ext>
            </a:extLst>
          </p:cNvPr>
          <p:cNvSpPr>
            <a:spLocks noGrp="1"/>
          </p:cNvSpPr>
          <p:nvPr>
            <p:ph type="sldNum" sz="quarter" idx="12"/>
          </p:nvPr>
        </p:nvSpPr>
        <p:spPr/>
        <p:txBody>
          <a:bodyPr/>
          <a:lstStyle/>
          <a:p>
            <a:fld id="{11138A83-2FC5-468A-A0A3-D5232F5053B8}" type="slidenum">
              <a:rPr lang="en-GB" smtClean="0"/>
              <a:t>‹#›</a:t>
            </a:fld>
            <a:endParaRPr lang="en-GB"/>
          </a:p>
        </p:txBody>
      </p:sp>
    </p:spTree>
    <p:extLst>
      <p:ext uri="{BB962C8B-B14F-4D97-AF65-F5344CB8AC3E}">
        <p14:creationId xmlns:p14="http://schemas.microsoft.com/office/powerpoint/2010/main" val="3877317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3E6C-F050-26A1-E06C-7626B3B3C6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C87D4E7-D718-01F2-6927-D4645C47FA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731C925-FBF2-FD7B-90DC-E2712A87EF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91CBD-C644-F703-1C86-FD2AC5C424D8}"/>
              </a:ext>
            </a:extLst>
          </p:cNvPr>
          <p:cNvSpPr>
            <a:spLocks noGrp="1"/>
          </p:cNvSpPr>
          <p:nvPr>
            <p:ph type="dt" sz="half" idx="10"/>
          </p:nvPr>
        </p:nvSpPr>
        <p:spPr/>
        <p:txBody>
          <a:bodyPr/>
          <a:lstStyle/>
          <a:p>
            <a:fld id="{2B84AD1E-7FE2-45DA-96E7-B9F8BA83BCE5}" type="datetimeFigureOut">
              <a:rPr lang="en-GB" smtClean="0"/>
              <a:t>05/06/2022</a:t>
            </a:fld>
            <a:endParaRPr lang="en-GB"/>
          </a:p>
        </p:txBody>
      </p:sp>
      <p:sp>
        <p:nvSpPr>
          <p:cNvPr id="6" name="Footer Placeholder 5">
            <a:extLst>
              <a:ext uri="{FF2B5EF4-FFF2-40B4-BE49-F238E27FC236}">
                <a16:creationId xmlns:a16="http://schemas.microsoft.com/office/drawing/2014/main" id="{F478DDD9-44AF-2B27-DE05-7EED25051D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97C5E1-0A0F-63AD-2D1A-4C4997F7516F}"/>
              </a:ext>
            </a:extLst>
          </p:cNvPr>
          <p:cNvSpPr>
            <a:spLocks noGrp="1"/>
          </p:cNvSpPr>
          <p:nvPr>
            <p:ph type="sldNum" sz="quarter" idx="12"/>
          </p:nvPr>
        </p:nvSpPr>
        <p:spPr/>
        <p:txBody>
          <a:bodyPr/>
          <a:lstStyle/>
          <a:p>
            <a:fld id="{11138A83-2FC5-468A-A0A3-D5232F5053B8}" type="slidenum">
              <a:rPr lang="en-GB" smtClean="0"/>
              <a:t>‹#›</a:t>
            </a:fld>
            <a:endParaRPr lang="en-GB"/>
          </a:p>
        </p:txBody>
      </p:sp>
    </p:spTree>
    <p:extLst>
      <p:ext uri="{BB962C8B-B14F-4D97-AF65-F5344CB8AC3E}">
        <p14:creationId xmlns:p14="http://schemas.microsoft.com/office/powerpoint/2010/main" val="2152880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5DE478-0FE9-ED84-4A63-F9B46CB039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F7C9A6-5AD1-F983-F54E-877628CA9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AF0B9B-4C31-C026-5D15-B214AE5C38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84AD1E-7FE2-45DA-96E7-B9F8BA83BCE5}" type="datetimeFigureOut">
              <a:rPr lang="en-GB" smtClean="0"/>
              <a:t>05/06/2022</a:t>
            </a:fld>
            <a:endParaRPr lang="en-GB"/>
          </a:p>
        </p:txBody>
      </p:sp>
      <p:sp>
        <p:nvSpPr>
          <p:cNvPr id="5" name="Footer Placeholder 4">
            <a:extLst>
              <a:ext uri="{FF2B5EF4-FFF2-40B4-BE49-F238E27FC236}">
                <a16:creationId xmlns:a16="http://schemas.microsoft.com/office/drawing/2014/main" id="{68DAEC11-9AE7-BBA2-0E4A-10950EABE5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1B9F67E-E262-BDFF-A68D-980ED6498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38A83-2FC5-468A-A0A3-D5232F5053B8}" type="slidenum">
              <a:rPr lang="en-GB" smtClean="0"/>
              <a:t>‹#›</a:t>
            </a:fld>
            <a:endParaRPr lang="en-GB"/>
          </a:p>
        </p:txBody>
      </p:sp>
    </p:spTree>
    <p:extLst>
      <p:ext uri="{BB962C8B-B14F-4D97-AF65-F5344CB8AC3E}">
        <p14:creationId xmlns:p14="http://schemas.microsoft.com/office/powerpoint/2010/main" val="1350975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29.png"/><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68E431-A144-7668-F254-69CC8D39E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434" y="1710986"/>
            <a:ext cx="10721132" cy="3436028"/>
          </a:xfrm>
          <a:prstGeom prst="rect">
            <a:avLst/>
          </a:prstGeom>
        </p:spPr>
      </p:pic>
    </p:spTree>
    <p:extLst>
      <p:ext uri="{BB962C8B-B14F-4D97-AF65-F5344CB8AC3E}">
        <p14:creationId xmlns:p14="http://schemas.microsoft.com/office/powerpoint/2010/main" val="32459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F7E0B2-9DD0-16C1-6F60-4549099E4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395" y="593782"/>
            <a:ext cx="7529209" cy="5670436"/>
          </a:xfrm>
          <a:prstGeom prst="rect">
            <a:avLst/>
          </a:prstGeom>
        </p:spPr>
      </p:pic>
    </p:spTree>
    <p:extLst>
      <p:ext uri="{BB962C8B-B14F-4D97-AF65-F5344CB8AC3E}">
        <p14:creationId xmlns:p14="http://schemas.microsoft.com/office/powerpoint/2010/main" val="342438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80A681-D500-B4FA-F22F-1199D67B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549" y="1805888"/>
            <a:ext cx="10128902" cy="3246223"/>
          </a:xfrm>
          <a:prstGeom prst="rect">
            <a:avLst/>
          </a:prstGeom>
        </p:spPr>
      </p:pic>
    </p:spTree>
    <p:extLst>
      <p:ext uri="{BB962C8B-B14F-4D97-AF65-F5344CB8AC3E}">
        <p14:creationId xmlns:p14="http://schemas.microsoft.com/office/powerpoint/2010/main" val="154846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8566DF-95D7-7E43-28EF-AB53ABBFA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154" y="0"/>
            <a:ext cx="5729692" cy="6858000"/>
          </a:xfrm>
          <a:prstGeom prst="rect">
            <a:avLst/>
          </a:prstGeom>
        </p:spPr>
      </p:pic>
    </p:spTree>
    <p:extLst>
      <p:ext uri="{BB962C8B-B14F-4D97-AF65-F5344CB8AC3E}">
        <p14:creationId xmlns:p14="http://schemas.microsoft.com/office/powerpoint/2010/main" val="3166409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BA231-09BD-F62B-A71A-36A944136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178" y="0"/>
            <a:ext cx="10485644" cy="6858000"/>
          </a:xfrm>
          <a:prstGeom prst="rect">
            <a:avLst/>
          </a:prstGeom>
        </p:spPr>
      </p:pic>
    </p:spTree>
    <p:extLst>
      <p:ext uri="{BB962C8B-B14F-4D97-AF65-F5344CB8AC3E}">
        <p14:creationId xmlns:p14="http://schemas.microsoft.com/office/powerpoint/2010/main" val="495194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729236-A900-7A20-D8A3-CE8EC49CC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23" y="0"/>
            <a:ext cx="11254154" cy="6858000"/>
          </a:xfrm>
          <a:prstGeom prst="rect">
            <a:avLst/>
          </a:prstGeom>
        </p:spPr>
      </p:pic>
    </p:spTree>
    <p:extLst>
      <p:ext uri="{BB962C8B-B14F-4D97-AF65-F5344CB8AC3E}">
        <p14:creationId xmlns:p14="http://schemas.microsoft.com/office/powerpoint/2010/main" val="3209067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107E62-28D3-32A1-0372-48E54AAB61B4}"/>
              </a:ext>
            </a:extLst>
          </p:cNvPr>
          <p:cNvSpPr txBox="1"/>
          <p:nvPr/>
        </p:nvSpPr>
        <p:spPr>
          <a:xfrm>
            <a:off x="1660187" y="651753"/>
            <a:ext cx="8871625" cy="2308324"/>
          </a:xfrm>
          <a:prstGeom prst="rect">
            <a:avLst/>
          </a:prstGeom>
          <a:noFill/>
        </p:spPr>
        <p:txBody>
          <a:bodyPr wrap="square" rtlCol="0">
            <a:spAutoFit/>
          </a:bodyPr>
          <a:lstStyle/>
          <a:p>
            <a:r>
              <a:rPr lang="en-US" sz="2400" dirty="0"/>
              <a:t>• What is the total call volume for complaint calls regarding pets in Brisbane and Townsville?</a:t>
            </a:r>
          </a:p>
          <a:p>
            <a:endParaRPr lang="en-US" sz="2400" dirty="0"/>
          </a:p>
          <a:p>
            <a:r>
              <a:rPr lang="en-US" sz="2400" dirty="0"/>
              <a:t>• Is there a particular animal being called about the most?</a:t>
            </a:r>
          </a:p>
          <a:p>
            <a:endParaRPr lang="en-US" sz="2400" dirty="0"/>
          </a:p>
          <a:p>
            <a:r>
              <a:rPr lang="en-US" sz="2400" dirty="0"/>
              <a:t>• Do particular suburbs have different type of complaint calls? </a:t>
            </a:r>
            <a:endParaRPr lang="en-GB" sz="2400" dirty="0"/>
          </a:p>
        </p:txBody>
      </p:sp>
      <p:sp>
        <p:nvSpPr>
          <p:cNvPr id="3" name="TextBox 2">
            <a:extLst>
              <a:ext uri="{FF2B5EF4-FFF2-40B4-BE49-F238E27FC236}">
                <a16:creationId xmlns:a16="http://schemas.microsoft.com/office/drawing/2014/main" id="{80532F10-928C-2605-6C3B-B24EA29E6673}"/>
              </a:ext>
            </a:extLst>
          </p:cNvPr>
          <p:cNvSpPr txBox="1"/>
          <p:nvPr/>
        </p:nvSpPr>
        <p:spPr>
          <a:xfrm>
            <a:off x="1660187" y="4041842"/>
            <a:ext cx="8680315" cy="2000548"/>
          </a:xfrm>
          <a:prstGeom prst="rect">
            <a:avLst/>
          </a:prstGeom>
          <a:noFill/>
        </p:spPr>
        <p:txBody>
          <a:bodyPr wrap="square" rtlCol="0">
            <a:spAutoFit/>
          </a:bodyPr>
          <a:lstStyle/>
          <a:p>
            <a:r>
              <a:rPr lang="en-US" sz="2400" dirty="0"/>
              <a:t>• How have the different outcomes trended over time? Did RSPCA work have an impact?</a:t>
            </a:r>
          </a:p>
          <a:p>
            <a:endParaRPr lang="en-US" sz="2800" dirty="0"/>
          </a:p>
          <a:p>
            <a:r>
              <a:rPr lang="en-US" sz="2400" dirty="0"/>
              <a:t>• Using the insights found, can we predict how this might look for the upcoming year?</a:t>
            </a:r>
            <a:endParaRPr lang="en-GB" sz="2400" dirty="0"/>
          </a:p>
        </p:txBody>
      </p:sp>
    </p:spTree>
    <p:extLst>
      <p:ext uri="{BB962C8B-B14F-4D97-AF65-F5344CB8AC3E}">
        <p14:creationId xmlns:p14="http://schemas.microsoft.com/office/powerpoint/2010/main" val="312791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19F508-C901-029A-E7E3-321831D85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07" y="394700"/>
            <a:ext cx="1928303" cy="1928303"/>
          </a:xfrm>
          <a:prstGeom prst="rect">
            <a:avLst/>
          </a:prstGeom>
        </p:spPr>
      </p:pic>
      <p:pic>
        <p:nvPicPr>
          <p:cNvPr id="9" name="Picture 8">
            <a:extLst>
              <a:ext uri="{FF2B5EF4-FFF2-40B4-BE49-F238E27FC236}">
                <a16:creationId xmlns:a16="http://schemas.microsoft.com/office/drawing/2014/main" id="{08C06938-1950-55C5-05DD-56413EC4E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835" y="1104818"/>
            <a:ext cx="8869842" cy="5471079"/>
          </a:xfrm>
          <a:prstGeom prst="rect">
            <a:avLst/>
          </a:prstGeom>
        </p:spPr>
      </p:pic>
    </p:spTree>
    <p:extLst>
      <p:ext uri="{BB962C8B-B14F-4D97-AF65-F5344CB8AC3E}">
        <p14:creationId xmlns:p14="http://schemas.microsoft.com/office/powerpoint/2010/main" val="1018687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041C37-78EB-8DC3-CA8D-2F57C639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27" y="385874"/>
            <a:ext cx="1928303" cy="1915447"/>
          </a:xfrm>
          <a:prstGeom prst="rect">
            <a:avLst/>
          </a:prstGeom>
        </p:spPr>
      </p:pic>
      <p:pic>
        <p:nvPicPr>
          <p:cNvPr id="5" name="Picture 4">
            <a:extLst>
              <a:ext uri="{FF2B5EF4-FFF2-40B4-BE49-F238E27FC236}">
                <a16:creationId xmlns:a16="http://schemas.microsoft.com/office/drawing/2014/main" id="{2392DEA1-B071-5861-E01E-1F423BEBD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7465" y="1079770"/>
            <a:ext cx="8686021" cy="5357695"/>
          </a:xfrm>
          <a:prstGeom prst="rect">
            <a:avLst/>
          </a:prstGeom>
        </p:spPr>
      </p:pic>
    </p:spTree>
    <p:extLst>
      <p:ext uri="{BB962C8B-B14F-4D97-AF65-F5344CB8AC3E}">
        <p14:creationId xmlns:p14="http://schemas.microsoft.com/office/powerpoint/2010/main" val="290899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041C37-78EB-8DC3-CA8D-2F57C639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27" y="385874"/>
            <a:ext cx="1928303" cy="1915447"/>
          </a:xfrm>
          <a:prstGeom prst="rect">
            <a:avLst/>
          </a:prstGeom>
        </p:spPr>
      </p:pic>
      <p:pic>
        <p:nvPicPr>
          <p:cNvPr id="4" name="Picture 3">
            <a:extLst>
              <a:ext uri="{FF2B5EF4-FFF2-40B4-BE49-F238E27FC236}">
                <a16:creationId xmlns:a16="http://schemas.microsoft.com/office/drawing/2014/main" id="{AD64DEA2-B220-B4B3-8710-97FDD410C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831" y="659864"/>
            <a:ext cx="8978775" cy="5538271"/>
          </a:xfrm>
          <a:prstGeom prst="rect">
            <a:avLst/>
          </a:prstGeom>
        </p:spPr>
      </p:pic>
    </p:spTree>
    <p:extLst>
      <p:ext uri="{BB962C8B-B14F-4D97-AF65-F5344CB8AC3E}">
        <p14:creationId xmlns:p14="http://schemas.microsoft.com/office/powerpoint/2010/main" val="360807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041C37-78EB-8DC3-CA8D-2F57C639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27" y="385874"/>
            <a:ext cx="1928303" cy="1915447"/>
          </a:xfrm>
          <a:prstGeom prst="rect">
            <a:avLst/>
          </a:prstGeom>
        </p:spPr>
      </p:pic>
      <p:pic>
        <p:nvPicPr>
          <p:cNvPr id="5" name="Picture 4">
            <a:extLst>
              <a:ext uri="{FF2B5EF4-FFF2-40B4-BE49-F238E27FC236}">
                <a16:creationId xmlns:a16="http://schemas.microsoft.com/office/drawing/2014/main" id="{ACBD4434-D2BB-FA73-7D1E-B07071A7D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282" y="562588"/>
            <a:ext cx="9294189" cy="5732824"/>
          </a:xfrm>
          <a:prstGeom prst="rect">
            <a:avLst/>
          </a:prstGeom>
        </p:spPr>
      </p:pic>
    </p:spTree>
    <p:extLst>
      <p:ext uri="{BB962C8B-B14F-4D97-AF65-F5344CB8AC3E}">
        <p14:creationId xmlns:p14="http://schemas.microsoft.com/office/powerpoint/2010/main" val="70086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093D2D-095A-7E45-0608-8C6910868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077" y="629813"/>
            <a:ext cx="5603846" cy="5598373"/>
          </a:xfrm>
          <a:prstGeom prst="rect">
            <a:avLst/>
          </a:prstGeom>
        </p:spPr>
      </p:pic>
    </p:spTree>
    <p:extLst>
      <p:ext uri="{BB962C8B-B14F-4D97-AF65-F5344CB8AC3E}">
        <p14:creationId xmlns:p14="http://schemas.microsoft.com/office/powerpoint/2010/main" val="3132229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3BCA26-E2B0-601E-1FCC-45B6F54CC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25" y="61403"/>
            <a:ext cx="11060349" cy="6735193"/>
          </a:xfrm>
          <a:prstGeom prst="rect">
            <a:avLst/>
          </a:prstGeom>
        </p:spPr>
      </p:pic>
    </p:spTree>
    <p:extLst>
      <p:ext uri="{BB962C8B-B14F-4D97-AF65-F5344CB8AC3E}">
        <p14:creationId xmlns:p14="http://schemas.microsoft.com/office/powerpoint/2010/main" val="358782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041C37-78EB-8DC3-CA8D-2F57C639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27" y="385874"/>
            <a:ext cx="1928303" cy="1915447"/>
          </a:xfrm>
          <a:prstGeom prst="rect">
            <a:avLst/>
          </a:prstGeom>
        </p:spPr>
      </p:pic>
      <p:pic>
        <p:nvPicPr>
          <p:cNvPr id="5" name="Picture 4">
            <a:extLst>
              <a:ext uri="{FF2B5EF4-FFF2-40B4-BE49-F238E27FC236}">
                <a16:creationId xmlns:a16="http://schemas.microsoft.com/office/drawing/2014/main" id="{ACBD4434-D2BB-FA73-7D1E-B07071A7D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282" y="562588"/>
            <a:ext cx="9294189" cy="5732824"/>
          </a:xfrm>
          <a:prstGeom prst="rect">
            <a:avLst/>
          </a:prstGeom>
        </p:spPr>
      </p:pic>
    </p:spTree>
    <p:extLst>
      <p:ext uri="{BB962C8B-B14F-4D97-AF65-F5344CB8AC3E}">
        <p14:creationId xmlns:p14="http://schemas.microsoft.com/office/powerpoint/2010/main" val="3302806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041C37-78EB-8DC3-CA8D-2F57C639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27" y="385874"/>
            <a:ext cx="1928303" cy="1915447"/>
          </a:xfrm>
          <a:prstGeom prst="rect">
            <a:avLst/>
          </a:prstGeom>
        </p:spPr>
      </p:pic>
      <p:pic>
        <p:nvPicPr>
          <p:cNvPr id="4" name="Picture 3">
            <a:extLst>
              <a:ext uri="{FF2B5EF4-FFF2-40B4-BE49-F238E27FC236}">
                <a16:creationId xmlns:a16="http://schemas.microsoft.com/office/drawing/2014/main" id="{3A49BDA3-27A0-5473-7370-E5F5EA463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835" y="659864"/>
            <a:ext cx="8978775" cy="5538271"/>
          </a:xfrm>
          <a:prstGeom prst="rect">
            <a:avLst/>
          </a:prstGeom>
        </p:spPr>
      </p:pic>
    </p:spTree>
    <p:extLst>
      <p:ext uri="{BB962C8B-B14F-4D97-AF65-F5344CB8AC3E}">
        <p14:creationId xmlns:p14="http://schemas.microsoft.com/office/powerpoint/2010/main" val="396235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041C37-78EB-8DC3-CA8D-2F57C639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27" y="385874"/>
            <a:ext cx="1928303" cy="1915447"/>
          </a:xfrm>
          <a:prstGeom prst="rect">
            <a:avLst/>
          </a:prstGeom>
        </p:spPr>
      </p:pic>
      <p:pic>
        <p:nvPicPr>
          <p:cNvPr id="11" name="Picture 10">
            <a:extLst>
              <a:ext uri="{FF2B5EF4-FFF2-40B4-BE49-F238E27FC236}">
                <a16:creationId xmlns:a16="http://schemas.microsoft.com/office/drawing/2014/main" id="{1FA95139-B705-9230-79D3-E220A5BF24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196" y="703639"/>
            <a:ext cx="8836839" cy="5450722"/>
          </a:xfrm>
          <a:prstGeom prst="rect">
            <a:avLst/>
          </a:prstGeom>
        </p:spPr>
      </p:pic>
    </p:spTree>
    <p:extLst>
      <p:ext uri="{BB962C8B-B14F-4D97-AF65-F5344CB8AC3E}">
        <p14:creationId xmlns:p14="http://schemas.microsoft.com/office/powerpoint/2010/main" val="1143964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041C37-78EB-8DC3-CA8D-2F57C639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27" y="385874"/>
            <a:ext cx="1928303" cy="1915447"/>
          </a:xfrm>
          <a:prstGeom prst="rect">
            <a:avLst/>
          </a:prstGeom>
        </p:spPr>
      </p:pic>
      <p:pic>
        <p:nvPicPr>
          <p:cNvPr id="4" name="Picture 3">
            <a:extLst>
              <a:ext uri="{FF2B5EF4-FFF2-40B4-BE49-F238E27FC236}">
                <a16:creationId xmlns:a16="http://schemas.microsoft.com/office/drawing/2014/main" id="{0DDA5537-55FF-8449-35FE-CA49664FA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104" y="664728"/>
            <a:ext cx="8963004" cy="5528543"/>
          </a:xfrm>
          <a:prstGeom prst="rect">
            <a:avLst/>
          </a:prstGeom>
        </p:spPr>
      </p:pic>
    </p:spTree>
    <p:extLst>
      <p:ext uri="{BB962C8B-B14F-4D97-AF65-F5344CB8AC3E}">
        <p14:creationId xmlns:p14="http://schemas.microsoft.com/office/powerpoint/2010/main" val="2560977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19F508-C901-029A-E7E3-321831D85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07" y="394700"/>
            <a:ext cx="1928303" cy="1928303"/>
          </a:xfrm>
          <a:prstGeom prst="rect">
            <a:avLst/>
          </a:prstGeom>
        </p:spPr>
      </p:pic>
      <p:pic>
        <p:nvPicPr>
          <p:cNvPr id="9" name="Picture 8">
            <a:extLst>
              <a:ext uri="{FF2B5EF4-FFF2-40B4-BE49-F238E27FC236}">
                <a16:creationId xmlns:a16="http://schemas.microsoft.com/office/drawing/2014/main" id="{08C06938-1950-55C5-05DD-56413EC4E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835" y="1104818"/>
            <a:ext cx="8869842" cy="5471079"/>
          </a:xfrm>
          <a:prstGeom prst="rect">
            <a:avLst/>
          </a:prstGeom>
        </p:spPr>
      </p:pic>
    </p:spTree>
    <p:extLst>
      <p:ext uri="{BB962C8B-B14F-4D97-AF65-F5344CB8AC3E}">
        <p14:creationId xmlns:p14="http://schemas.microsoft.com/office/powerpoint/2010/main" val="906296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19F508-C901-029A-E7E3-321831D85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07" y="394700"/>
            <a:ext cx="1928303" cy="1928303"/>
          </a:xfrm>
          <a:prstGeom prst="rect">
            <a:avLst/>
          </a:prstGeom>
        </p:spPr>
      </p:pic>
      <p:pic>
        <p:nvPicPr>
          <p:cNvPr id="3" name="Picture 2">
            <a:extLst>
              <a:ext uri="{FF2B5EF4-FFF2-40B4-BE49-F238E27FC236}">
                <a16:creationId xmlns:a16="http://schemas.microsoft.com/office/drawing/2014/main" id="{72077A3A-7327-7236-00C6-5AFC4B413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563" y="703188"/>
            <a:ext cx="8838300" cy="5451623"/>
          </a:xfrm>
          <a:prstGeom prst="rect">
            <a:avLst/>
          </a:prstGeom>
        </p:spPr>
      </p:pic>
    </p:spTree>
    <p:extLst>
      <p:ext uri="{BB962C8B-B14F-4D97-AF65-F5344CB8AC3E}">
        <p14:creationId xmlns:p14="http://schemas.microsoft.com/office/powerpoint/2010/main" val="3601534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19F508-C901-029A-E7E3-321831D85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07" y="394700"/>
            <a:ext cx="1928303" cy="1928303"/>
          </a:xfrm>
          <a:prstGeom prst="rect">
            <a:avLst/>
          </a:prstGeom>
        </p:spPr>
      </p:pic>
      <p:pic>
        <p:nvPicPr>
          <p:cNvPr id="6" name="Picture 5">
            <a:extLst>
              <a:ext uri="{FF2B5EF4-FFF2-40B4-BE49-F238E27FC236}">
                <a16:creationId xmlns:a16="http://schemas.microsoft.com/office/drawing/2014/main" id="{C17F0196-AC53-B2E4-7629-5C8EB2EC8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260" y="491977"/>
            <a:ext cx="9049127" cy="5581665"/>
          </a:xfrm>
          <a:prstGeom prst="rect">
            <a:avLst/>
          </a:prstGeom>
        </p:spPr>
      </p:pic>
    </p:spTree>
    <p:extLst>
      <p:ext uri="{BB962C8B-B14F-4D97-AF65-F5344CB8AC3E}">
        <p14:creationId xmlns:p14="http://schemas.microsoft.com/office/powerpoint/2010/main" val="3192654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BCA3D6-5019-0F05-9095-A2D7E6FBCBE5}"/>
              </a:ext>
            </a:extLst>
          </p:cNvPr>
          <p:cNvSpPr txBox="1"/>
          <p:nvPr/>
        </p:nvSpPr>
        <p:spPr>
          <a:xfrm>
            <a:off x="998085" y="265738"/>
            <a:ext cx="10097138" cy="369332"/>
          </a:xfrm>
          <a:prstGeom prst="rect">
            <a:avLst/>
          </a:prstGeom>
          <a:noFill/>
        </p:spPr>
        <p:txBody>
          <a:bodyPr wrap="square">
            <a:spAutoFit/>
          </a:bodyPr>
          <a:lstStyle/>
          <a:p>
            <a:r>
              <a:rPr lang="en-US" dirty="0"/>
              <a:t>• What is the total call volume for complaint calls regarding pets in Brisbane and Townsville?</a:t>
            </a:r>
          </a:p>
        </p:txBody>
      </p:sp>
      <p:pic>
        <p:nvPicPr>
          <p:cNvPr id="5" name="Picture 4">
            <a:extLst>
              <a:ext uri="{FF2B5EF4-FFF2-40B4-BE49-F238E27FC236}">
                <a16:creationId xmlns:a16="http://schemas.microsoft.com/office/drawing/2014/main" id="{BE7647C3-573B-9E6E-5A53-9A4199086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882" y="1125668"/>
            <a:ext cx="2064490" cy="2050726"/>
          </a:xfrm>
          <a:prstGeom prst="rect">
            <a:avLst/>
          </a:prstGeom>
        </p:spPr>
      </p:pic>
      <p:pic>
        <p:nvPicPr>
          <p:cNvPr id="7" name="Picture 6">
            <a:extLst>
              <a:ext uri="{FF2B5EF4-FFF2-40B4-BE49-F238E27FC236}">
                <a16:creationId xmlns:a16="http://schemas.microsoft.com/office/drawing/2014/main" id="{0829148D-131B-47F1-EE1A-C2294EB9B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0045" y="1125668"/>
            <a:ext cx="2050726" cy="2050726"/>
          </a:xfrm>
          <a:prstGeom prst="rect">
            <a:avLst/>
          </a:prstGeom>
        </p:spPr>
      </p:pic>
      <p:pic>
        <p:nvPicPr>
          <p:cNvPr id="9" name="Picture 8">
            <a:extLst>
              <a:ext uri="{FF2B5EF4-FFF2-40B4-BE49-F238E27FC236}">
                <a16:creationId xmlns:a16="http://schemas.microsoft.com/office/drawing/2014/main" id="{EA9ACB2A-AFCD-D57C-80C4-D1F292057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5924" y="3458652"/>
            <a:ext cx="1715220" cy="1257595"/>
          </a:xfrm>
          <a:prstGeom prst="rect">
            <a:avLst/>
          </a:prstGeom>
        </p:spPr>
      </p:pic>
      <p:pic>
        <p:nvPicPr>
          <p:cNvPr id="11" name="Picture 10">
            <a:extLst>
              <a:ext uri="{FF2B5EF4-FFF2-40B4-BE49-F238E27FC236}">
                <a16:creationId xmlns:a16="http://schemas.microsoft.com/office/drawing/2014/main" id="{F0423435-FB9C-E05F-6A44-34A951EDB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5924" y="4939199"/>
            <a:ext cx="1451740" cy="1151100"/>
          </a:xfrm>
          <a:prstGeom prst="rect">
            <a:avLst/>
          </a:prstGeom>
        </p:spPr>
      </p:pic>
      <p:sp>
        <p:nvSpPr>
          <p:cNvPr id="12" name="TextBox 11">
            <a:extLst>
              <a:ext uri="{FF2B5EF4-FFF2-40B4-BE49-F238E27FC236}">
                <a16:creationId xmlns:a16="http://schemas.microsoft.com/office/drawing/2014/main" id="{0A1F272B-288C-0CE6-EC80-EF597310AAA3}"/>
              </a:ext>
            </a:extLst>
          </p:cNvPr>
          <p:cNvSpPr txBox="1"/>
          <p:nvPr/>
        </p:nvSpPr>
        <p:spPr>
          <a:xfrm>
            <a:off x="8449289" y="5222361"/>
            <a:ext cx="1939760" cy="584775"/>
          </a:xfrm>
          <a:prstGeom prst="rect">
            <a:avLst/>
          </a:prstGeom>
          <a:noFill/>
        </p:spPr>
        <p:txBody>
          <a:bodyPr wrap="square" rtlCol="0">
            <a:spAutoFit/>
          </a:bodyPr>
          <a:lstStyle/>
          <a:p>
            <a:r>
              <a:rPr lang="en-US" sz="3200" dirty="0"/>
              <a:t>38,3719</a:t>
            </a:r>
            <a:endParaRPr lang="en-GB" sz="3200" dirty="0"/>
          </a:p>
        </p:txBody>
      </p:sp>
      <p:sp>
        <p:nvSpPr>
          <p:cNvPr id="13" name="TextBox 12">
            <a:extLst>
              <a:ext uri="{FF2B5EF4-FFF2-40B4-BE49-F238E27FC236}">
                <a16:creationId xmlns:a16="http://schemas.microsoft.com/office/drawing/2014/main" id="{EBCBCDB6-C5CF-D445-9EF8-A2971CDB719C}"/>
              </a:ext>
            </a:extLst>
          </p:cNvPr>
          <p:cNvSpPr txBox="1"/>
          <p:nvPr/>
        </p:nvSpPr>
        <p:spPr>
          <a:xfrm>
            <a:off x="8736196" y="3795061"/>
            <a:ext cx="1939760" cy="584775"/>
          </a:xfrm>
          <a:prstGeom prst="rect">
            <a:avLst/>
          </a:prstGeom>
          <a:noFill/>
        </p:spPr>
        <p:txBody>
          <a:bodyPr wrap="square" rtlCol="0">
            <a:spAutoFit/>
          </a:bodyPr>
          <a:lstStyle/>
          <a:p>
            <a:r>
              <a:rPr lang="en-US" sz="3200" dirty="0"/>
              <a:t>4,094</a:t>
            </a:r>
            <a:endParaRPr lang="en-GB" sz="3200" dirty="0"/>
          </a:p>
        </p:txBody>
      </p:sp>
      <p:graphicFrame>
        <p:nvGraphicFramePr>
          <p:cNvPr id="15" name="Table 15">
            <a:extLst>
              <a:ext uri="{FF2B5EF4-FFF2-40B4-BE49-F238E27FC236}">
                <a16:creationId xmlns:a16="http://schemas.microsoft.com/office/drawing/2014/main" id="{51879BB3-03AE-D092-0685-ED8D7A547B1C}"/>
              </a:ext>
            </a:extLst>
          </p:cNvPr>
          <p:cNvGraphicFramePr>
            <a:graphicFrameLocks noGrp="1"/>
          </p:cNvGraphicFramePr>
          <p:nvPr>
            <p:extLst>
              <p:ext uri="{D42A27DB-BD31-4B8C-83A1-F6EECF244321}">
                <p14:modId xmlns:p14="http://schemas.microsoft.com/office/powerpoint/2010/main" val="4032293992"/>
              </p:ext>
            </p:extLst>
          </p:nvPr>
        </p:nvGraphicFramePr>
        <p:xfrm>
          <a:off x="1931545" y="3385695"/>
          <a:ext cx="8339226" cy="2884251"/>
        </p:xfrm>
        <a:graphic>
          <a:graphicData uri="http://schemas.openxmlformats.org/drawingml/2006/table">
            <a:tbl>
              <a:tblPr firstRow="1" bandRow="1">
                <a:tableStyleId>{5C22544A-7EE6-4342-B048-85BDC9FD1C3A}</a:tableStyleId>
              </a:tblPr>
              <a:tblGrid>
                <a:gridCol w="2690698">
                  <a:extLst>
                    <a:ext uri="{9D8B030D-6E8A-4147-A177-3AD203B41FA5}">
                      <a16:colId xmlns:a16="http://schemas.microsoft.com/office/drawing/2014/main" val="842942606"/>
                    </a:ext>
                  </a:extLst>
                </a:gridCol>
                <a:gridCol w="2928025">
                  <a:extLst>
                    <a:ext uri="{9D8B030D-6E8A-4147-A177-3AD203B41FA5}">
                      <a16:colId xmlns:a16="http://schemas.microsoft.com/office/drawing/2014/main" val="3693621600"/>
                    </a:ext>
                  </a:extLst>
                </a:gridCol>
                <a:gridCol w="2720503">
                  <a:extLst>
                    <a:ext uri="{9D8B030D-6E8A-4147-A177-3AD203B41FA5}">
                      <a16:colId xmlns:a16="http://schemas.microsoft.com/office/drawing/2014/main" val="1533076014"/>
                    </a:ext>
                  </a:extLst>
                </a:gridCol>
              </a:tblGrid>
              <a:tr h="1376464">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9803380"/>
                  </a:ext>
                </a:extLst>
              </a:tr>
              <a:tr h="1507787">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919300"/>
                  </a:ext>
                </a:extLst>
              </a:tr>
            </a:tbl>
          </a:graphicData>
        </a:graphic>
      </p:graphicFrame>
      <p:sp>
        <p:nvSpPr>
          <p:cNvPr id="16" name="TextBox 15">
            <a:extLst>
              <a:ext uri="{FF2B5EF4-FFF2-40B4-BE49-F238E27FC236}">
                <a16:creationId xmlns:a16="http://schemas.microsoft.com/office/drawing/2014/main" id="{F333D6FB-A7E5-DCEF-DD10-9795F338815A}"/>
              </a:ext>
            </a:extLst>
          </p:cNvPr>
          <p:cNvSpPr txBox="1"/>
          <p:nvPr/>
        </p:nvSpPr>
        <p:spPr>
          <a:xfrm>
            <a:off x="5667480" y="5222361"/>
            <a:ext cx="1329210" cy="584775"/>
          </a:xfrm>
          <a:prstGeom prst="rect">
            <a:avLst/>
          </a:prstGeom>
          <a:noFill/>
        </p:spPr>
        <p:txBody>
          <a:bodyPr wrap="none" rtlCol="0">
            <a:spAutoFit/>
          </a:bodyPr>
          <a:lstStyle/>
          <a:p>
            <a:r>
              <a:rPr lang="en-US" sz="3200" dirty="0"/>
              <a:t>13,333</a:t>
            </a:r>
            <a:endParaRPr lang="en-GB" dirty="0"/>
          </a:p>
        </p:txBody>
      </p:sp>
      <p:sp>
        <p:nvSpPr>
          <p:cNvPr id="17" name="TextBox 16">
            <a:extLst>
              <a:ext uri="{FF2B5EF4-FFF2-40B4-BE49-F238E27FC236}">
                <a16:creationId xmlns:a16="http://schemas.microsoft.com/office/drawing/2014/main" id="{687FAEDE-C834-55FC-2692-9114D8ABDD06}"/>
              </a:ext>
            </a:extLst>
          </p:cNvPr>
          <p:cNvSpPr txBox="1"/>
          <p:nvPr/>
        </p:nvSpPr>
        <p:spPr>
          <a:xfrm>
            <a:off x="5771675" y="3795061"/>
            <a:ext cx="1120820" cy="584775"/>
          </a:xfrm>
          <a:prstGeom prst="rect">
            <a:avLst/>
          </a:prstGeom>
          <a:noFill/>
        </p:spPr>
        <p:txBody>
          <a:bodyPr wrap="none" rtlCol="0">
            <a:spAutoFit/>
          </a:bodyPr>
          <a:lstStyle/>
          <a:p>
            <a:r>
              <a:rPr lang="en-US" sz="3200" dirty="0"/>
              <a:t>2,070</a:t>
            </a:r>
            <a:endParaRPr lang="en-GB" dirty="0"/>
          </a:p>
        </p:txBody>
      </p:sp>
    </p:spTree>
    <p:extLst>
      <p:ext uri="{BB962C8B-B14F-4D97-AF65-F5344CB8AC3E}">
        <p14:creationId xmlns:p14="http://schemas.microsoft.com/office/powerpoint/2010/main" val="322569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E8F59C-2B46-0BC4-7058-F9FD09A8943A}"/>
              </a:ext>
            </a:extLst>
          </p:cNvPr>
          <p:cNvSpPr txBox="1"/>
          <p:nvPr/>
        </p:nvSpPr>
        <p:spPr>
          <a:xfrm>
            <a:off x="359923" y="389504"/>
            <a:ext cx="10038945" cy="584775"/>
          </a:xfrm>
          <a:prstGeom prst="rect">
            <a:avLst/>
          </a:prstGeom>
          <a:noFill/>
        </p:spPr>
        <p:txBody>
          <a:bodyPr wrap="square">
            <a:spAutoFit/>
          </a:bodyPr>
          <a:lstStyle/>
          <a:p>
            <a:r>
              <a:rPr lang="en-US" sz="3200" dirty="0"/>
              <a:t>• Is there a particular animal</a:t>
            </a:r>
            <a:r>
              <a:rPr lang="en-US" dirty="0"/>
              <a:t> </a:t>
            </a:r>
            <a:r>
              <a:rPr lang="en-US" sz="3200" dirty="0"/>
              <a:t>being</a:t>
            </a:r>
            <a:r>
              <a:rPr lang="en-US" dirty="0"/>
              <a:t> </a:t>
            </a:r>
            <a:r>
              <a:rPr lang="en-US" sz="3200" dirty="0"/>
              <a:t>called about the most?</a:t>
            </a:r>
          </a:p>
        </p:txBody>
      </p:sp>
      <p:pic>
        <p:nvPicPr>
          <p:cNvPr id="5" name="Picture 4">
            <a:extLst>
              <a:ext uri="{FF2B5EF4-FFF2-40B4-BE49-F238E27FC236}">
                <a16:creationId xmlns:a16="http://schemas.microsoft.com/office/drawing/2014/main" id="{71890DCB-24E9-1F6F-632B-CB4BB1E7E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094" y="1661573"/>
            <a:ext cx="5657174" cy="4485632"/>
          </a:xfrm>
          <a:prstGeom prst="rect">
            <a:avLst/>
          </a:prstGeom>
        </p:spPr>
      </p:pic>
    </p:spTree>
    <p:extLst>
      <p:ext uri="{BB962C8B-B14F-4D97-AF65-F5344CB8AC3E}">
        <p14:creationId xmlns:p14="http://schemas.microsoft.com/office/powerpoint/2010/main" val="72293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54D0F5-58E0-BFD1-3A45-EFC17D63D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603408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424F4A6-340F-FE35-DC05-ED9743A99736}"/>
              </a:ext>
            </a:extLst>
          </p:cNvPr>
          <p:cNvSpPr txBox="1"/>
          <p:nvPr/>
        </p:nvSpPr>
        <p:spPr>
          <a:xfrm>
            <a:off x="430448" y="267669"/>
            <a:ext cx="11077373" cy="646331"/>
          </a:xfrm>
          <a:prstGeom prst="rect">
            <a:avLst/>
          </a:prstGeom>
          <a:noFill/>
        </p:spPr>
        <p:txBody>
          <a:bodyPr wrap="square">
            <a:spAutoFit/>
          </a:bodyPr>
          <a:lstStyle/>
          <a:p>
            <a:r>
              <a:rPr lang="en-US" sz="3200" dirty="0"/>
              <a:t>• Do particular suburbs </a:t>
            </a:r>
            <a:r>
              <a:rPr lang="en-US" sz="3600" dirty="0"/>
              <a:t>have</a:t>
            </a:r>
            <a:r>
              <a:rPr lang="en-US" sz="3200" dirty="0"/>
              <a:t> different type of complaint calls? </a:t>
            </a:r>
          </a:p>
        </p:txBody>
      </p:sp>
      <p:pic>
        <p:nvPicPr>
          <p:cNvPr id="7" name="Picture 6">
            <a:extLst>
              <a:ext uri="{FF2B5EF4-FFF2-40B4-BE49-F238E27FC236}">
                <a16:creationId xmlns:a16="http://schemas.microsoft.com/office/drawing/2014/main" id="{2B67C8B4-DAAF-4128-0F27-B9FD04FF4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76" y="1763545"/>
            <a:ext cx="1884321" cy="1871759"/>
          </a:xfrm>
          <a:prstGeom prst="rect">
            <a:avLst/>
          </a:prstGeom>
        </p:spPr>
      </p:pic>
      <p:cxnSp>
        <p:nvCxnSpPr>
          <p:cNvPr id="11" name="Straight Arrow Connector 10">
            <a:extLst>
              <a:ext uri="{FF2B5EF4-FFF2-40B4-BE49-F238E27FC236}">
                <a16:creationId xmlns:a16="http://schemas.microsoft.com/office/drawing/2014/main" id="{DAE1FCB3-DC56-DC73-12E5-3A3DF0BBF780}"/>
              </a:ext>
            </a:extLst>
          </p:cNvPr>
          <p:cNvCxnSpPr/>
          <p:nvPr/>
        </p:nvCxnSpPr>
        <p:spPr>
          <a:xfrm>
            <a:off x="3005846" y="2587557"/>
            <a:ext cx="15466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17F6C4A-4B32-B149-2640-D1E96DAFA163}"/>
              </a:ext>
            </a:extLst>
          </p:cNvPr>
          <p:cNvSpPr txBox="1"/>
          <p:nvPr/>
        </p:nvSpPr>
        <p:spPr>
          <a:xfrm>
            <a:off x="5077838" y="2125892"/>
            <a:ext cx="1593706" cy="923330"/>
          </a:xfrm>
          <a:prstGeom prst="rect">
            <a:avLst/>
          </a:prstGeom>
          <a:noFill/>
        </p:spPr>
        <p:txBody>
          <a:bodyPr wrap="none" rtlCol="0">
            <a:spAutoFit/>
          </a:bodyPr>
          <a:lstStyle/>
          <a:p>
            <a:r>
              <a:rPr lang="en-US" sz="5400" b="1" dirty="0">
                <a:solidFill>
                  <a:schemeClr val="accent1">
                    <a:lumMod val="75000"/>
                  </a:schemeClr>
                </a:solidFill>
              </a:rPr>
              <a:t>Inala</a:t>
            </a:r>
            <a:endParaRPr lang="en-GB" sz="5400" b="1" dirty="0">
              <a:solidFill>
                <a:schemeClr val="accent1">
                  <a:lumMod val="75000"/>
                </a:schemeClr>
              </a:solidFill>
            </a:endParaRPr>
          </a:p>
        </p:txBody>
      </p:sp>
      <p:cxnSp>
        <p:nvCxnSpPr>
          <p:cNvPr id="14" name="Straight Arrow Connector 13">
            <a:extLst>
              <a:ext uri="{FF2B5EF4-FFF2-40B4-BE49-F238E27FC236}">
                <a16:creationId xmlns:a16="http://schemas.microsoft.com/office/drawing/2014/main" id="{5579BFC3-4975-9695-D13F-2C81183D02E3}"/>
              </a:ext>
            </a:extLst>
          </p:cNvPr>
          <p:cNvCxnSpPr>
            <a:stCxn id="12" idx="3"/>
          </p:cNvCxnSpPr>
          <p:nvPr/>
        </p:nvCxnSpPr>
        <p:spPr>
          <a:xfrm flipV="1">
            <a:off x="6671544" y="1887166"/>
            <a:ext cx="1801247" cy="700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48ADBB-00C0-33CA-B576-A976E18B38EB}"/>
              </a:ext>
            </a:extLst>
          </p:cNvPr>
          <p:cNvCxnSpPr>
            <a:cxnSpLocks/>
            <a:stCxn id="12" idx="3"/>
          </p:cNvCxnSpPr>
          <p:nvPr/>
        </p:nvCxnSpPr>
        <p:spPr>
          <a:xfrm>
            <a:off x="6671544" y="2587557"/>
            <a:ext cx="1801247" cy="700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83FA2CF-2B31-C48A-D4B5-D2F24D0A7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479" y="914000"/>
            <a:ext cx="1385488" cy="1159215"/>
          </a:xfrm>
          <a:prstGeom prst="rect">
            <a:avLst/>
          </a:prstGeom>
        </p:spPr>
      </p:pic>
      <p:pic>
        <p:nvPicPr>
          <p:cNvPr id="23" name="Picture 22">
            <a:extLst>
              <a:ext uri="{FF2B5EF4-FFF2-40B4-BE49-F238E27FC236}">
                <a16:creationId xmlns:a16="http://schemas.microsoft.com/office/drawing/2014/main" id="{68D5FA77-9EFA-1602-0C8E-3A8B83965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7836" y="2521111"/>
            <a:ext cx="2245781" cy="1372173"/>
          </a:xfrm>
          <a:prstGeom prst="rect">
            <a:avLst/>
          </a:prstGeom>
        </p:spPr>
      </p:pic>
      <p:pic>
        <p:nvPicPr>
          <p:cNvPr id="25" name="Picture 24">
            <a:extLst>
              <a:ext uri="{FF2B5EF4-FFF2-40B4-BE49-F238E27FC236}">
                <a16:creationId xmlns:a16="http://schemas.microsoft.com/office/drawing/2014/main" id="{EE184594-457E-A1B7-EB6F-C87E799037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076" y="4306512"/>
            <a:ext cx="1871759" cy="1871759"/>
          </a:xfrm>
          <a:prstGeom prst="rect">
            <a:avLst/>
          </a:prstGeom>
        </p:spPr>
      </p:pic>
      <p:cxnSp>
        <p:nvCxnSpPr>
          <p:cNvPr id="26" name="Straight Arrow Connector 25">
            <a:extLst>
              <a:ext uri="{FF2B5EF4-FFF2-40B4-BE49-F238E27FC236}">
                <a16:creationId xmlns:a16="http://schemas.microsoft.com/office/drawing/2014/main" id="{BA6DC140-F452-1013-D48E-263BD23FBE91}"/>
              </a:ext>
            </a:extLst>
          </p:cNvPr>
          <p:cNvCxnSpPr>
            <a:cxnSpLocks/>
          </p:cNvCxnSpPr>
          <p:nvPr/>
        </p:nvCxnSpPr>
        <p:spPr>
          <a:xfrm flipV="1">
            <a:off x="2793458" y="4542817"/>
            <a:ext cx="1575882" cy="699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6EAC146-23B1-EB0D-228E-E61A432E562A}"/>
              </a:ext>
            </a:extLst>
          </p:cNvPr>
          <p:cNvCxnSpPr>
            <a:cxnSpLocks/>
          </p:cNvCxnSpPr>
          <p:nvPr/>
        </p:nvCxnSpPr>
        <p:spPr>
          <a:xfrm>
            <a:off x="2762654" y="5242391"/>
            <a:ext cx="3443593" cy="555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F50130D-7F97-C11C-D37B-8B5D66D56D46}"/>
              </a:ext>
            </a:extLst>
          </p:cNvPr>
          <p:cNvSpPr txBox="1"/>
          <p:nvPr/>
        </p:nvSpPr>
        <p:spPr>
          <a:xfrm>
            <a:off x="4552544" y="4081152"/>
            <a:ext cx="4121641" cy="923330"/>
          </a:xfrm>
          <a:prstGeom prst="rect">
            <a:avLst/>
          </a:prstGeom>
          <a:noFill/>
        </p:spPr>
        <p:txBody>
          <a:bodyPr wrap="none" rtlCol="0">
            <a:spAutoFit/>
          </a:bodyPr>
          <a:lstStyle/>
          <a:p>
            <a:r>
              <a:rPr lang="en-US" sz="5400" b="1" dirty="0">
                <a:solidFill>
                  <a:schemeClr val="accent1">
                    <a:lumMod val="75000"/>
                  </a:schemeClr>
                </a:solidFill>
              </a:rPr>
              <a:t>Mount Louisa</a:t>
            </a:r>
            <a:endParaRPr lang="en-GB" sz="5400" b="1" dirty="0">
              <a:solidFill>
                <a:schemeClr val="accent1">
                  <a:lumMod val="75000"/>
                </a:schemeClr>
              </a:solidFill>
            </a:endParaRPr>
          </a:p>
        </p:txBody>
      </p:sp>
      <p:sp>
        <p:nvSpPr>
          <p:cNvPr id="34" name="TextBox 33">
            <a:extLst>
              <a:ext uri="{FF2B5EF4-FFF2-40B4-BE49-F238E27FC236}">
                <a16:creationId xmlns:a16="http://schemas.microsoft.com/office/drawing/2014/main" id="{E3D76C2F-9B88-EC2F-F9F6-01DB4DF1A198}"/>
              </a:ext>
            </a:extLst>
          </p:cNvPr>
          <p:cNvSpPr txBox="1"/>
          <p:nvPr/>
        </p:nvSpPr>
        <p:spPr>
          <a:xfrm>
            <a:off x="6381343" y="5336021"/>
            <a:ext cx="2205860" cy="923330"/>
          </a:xfrm>
          <a:prstGeom prst="rect">
            <a:avLst/>
          </a:prstGeom>
          <a:noFill/>
        </p:spPr>
        <p:txBody>
          <a:bodyPr wrap="none" rtlCol="0">
            <a:spAutoFit/>
          </a:bodyPr>
          <a:lstStyle/>
          <a:p>
            <a:r>
              <a:rPr lang="en-US" sz="5400" b="1" dirty="0">
                <a:solidFill>
                  <a:schemeClr val="accent1">
                    <a:lumMod val="75000"/>
                  </a:schemeClr>
                </a:solidFill>
              </a:rPr>
              <a:t>Kirwan</a:t>
            </a:r>
            <a:endParaRPr lang="en-GB" sz="5400" b="1" dirty="0">
              <a:solidFill>
                <a:schemeClr val="accent1">
                  <a:lumMod val="75000"/>
                </a:schemeClr>
              </a:solidFill>
            </a:endParaRPr>
          </a:p>
        </p:txBody>
      </p:sp>
      <p:cxnSp>
        <p:nvCxnSpPr>
          <p:cNvPr id="35" name="Straight Arrow Connector 34">
            <a:extLst>
              <a:ext uri="{FF2B5EF4-FFF2-40B4-BE49-F238E27FC236}">
                <a16:creationId xmlns:a16="http://schemas.microsoft.com/office/drawing/2014/main" id="{1AABE09C-C4A2-25A5-05B8-4685EB5F8C10}"/>
              </a:ext>
            </a:extLst>
          </p:cNvPr>
          <p:cNvCxnSpPr>
            <a:cxnSpLocks/>
          </p:cNvCxnSpPr>
          <p:nvPr/>
        </p:nvCxnSpPr>
        <p:spPr>
          <a:xfrm>
            <a:off x="8674185" y="4648607"/>
            <a:ext cx="1072930" cy="47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DC8A65C-BCE9-05D4-A43E-8A741B9C519E}"/>
              </a:ext>
            </a:extLst>
          </p:cNvPr>
          <p:cNvCxnSpPr>
            <a:cxnSpLocks/>
          </p:cNvCxnSpPr>
          <p:nvPr/>
        </p:nvCxnSpPr>
        <p:spPr>
          <a:xfrm flipV="1">
            <a:off x="8601036" y="5500395"/>
            <a:ext cx="1146079" cy="33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3498AEAC-8056-6D9A-6C11-1583BC67EE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629" y="4063533"/>
            <a:ext cx="1575883" cy="2357716"/>
          </a:xfrm>
          <a:prstGeom prst="rect">
            <a:avLst/>
          </a:prstGeom>
        </p:spPr>
      </p:pic>
    </p:spTree>
    <p:extLst>
      <p:ext uri="{BB962C8B-B14F-4D97-AF65-F5344CB8AC3E}">
        <p14:creationId xmlns:p14="http://schemas.microsoft.com/office/powerpoint/2010/main" val="69867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D9070-6DDC-31BB-FFF4-C1395FC8F4D1}"/>
              </a:ext>
            </a:extLst>
          </p:cNvPr>
          <p:cNvSpPr txBox="1"/>
          <p:nvPr/>
        </p:nvSpPr>
        <p:spPr>
          <a:xfrm>
            <a:off x="401265" y="294541"/>
            <a:ext cx="11485935" cy="1077218"/>
          </a:xfrm>
          <a:prstGeom prst="rect">
            <a:avLst/>
          </a:prstGeom>
          <a:noFill/>
        </p:spPr>
        <p:txBody>
          <a:bodyPr wrap="square">
            <a:spAutoFit/>
          </a:bodyPr>
          <a:lstStyle/>
          <a:p>
            <a:r>
              <a:rPr lang="en-US" sz="3200" dirty="0"/>
              <a:t>• How have the different outcomes trended over time? Did RSPCA work have an impact?</a:t>
            </a:r>
          </a:p>
        </p:txBody>
      </p:sp>
      <p:pic>
        <p:nvPicPr>
          <p:cNvPr id="13" name="Picture 12">
            <a:extLst>
              <a:ext uri="{FF2B5EF4-FFF2-40B4-BE49-F238E27FC236}">
                <a16:creationId xmlns:a16="http://schemas.microsoft.com/office/drawing/2014/main" id="{03BDF02E-CC0A-A18C-5886-8777FD8AB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894" y="1594391"/>
            <a:ext cx="7782127" cy="4800157"/>
          </a:xfrm>
          <a:prstGeom prst="rect">
            <a:avLst/>
          </a:prstGeom>
        </p:spPr>
      </p:pic>
    </p:spTree>
    <p:extLst>
      <p:ext uri="{BB962C8B-B14F-4D97-AF65-F5344CB8AC3E}">
        <p14:creationId xmlns:p14="http://schemas.microsoft.com/office/powerpoint/2010/main" val="178403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D9070-6DDC-31BB-FFF4-C1395FC8F4D1}"/>
              </a:ext>
            </a:extLst>
          </p:cNvPr>
          <p:cNvSpPr txBox="1"/>
          <p:nvPr/>
        </p:nvSpPr>
        <p:spPr>
          <a:xfrm>
            <a:off x="401265" y="294541"/>
            <a:ext cx="11485935" cy="1077218"/>
          </a:xfrm>
          <a:prstGeom prst="rect">
            <a:avLst/>
          </a:prstGeom>
          <a:noFill/>
        </p:spPr>
        <p:txBody>
          <a:bodyPr wrap="square">
            <a:spAutoFit/>
          </a:bodyPr>
          <a:lstStyle/>
          <a:p>
            <a:r>
              <a:rPr lang="en-US" sz="3200" dirty="0"/>
              <a:t>• How have the different outcomes trended over time? Did RSPCA work have an impact?</a:t>
            </a:r>
          </a:p>
        </p:txBody>
      </p:sp>
      <p:pic>
        <p:nvPicPr>
          <p:cNvPr id="4" name="Picture 3">
            <a:extLst>
              <a:ext uri="{FF2B5EF4-FFF2-40B4-BE49-F238E27FC236}">
                <a16:creationId xmlns:a16="http://schemas.microsoft.com/office/drawing/2014/main" id="{1B13BD10-D287-6FAA-7975-E44D0C598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044" y="1526297"/>
            <a:ext cx="7681870" cy="4738316"/>
          </a:xfrm>
          <a:prstGeom prst="rect">
            <a:avLst/>
          </a:prstGeom>
        </p:spPr>
      </p:pic>
    </p:spTree>
    <p:extLst>
      <p:ext uri="{BB962C8B-B14F-4D97-AF65-F5344CB8AC3E}">
        <p14:creationId xmlns:p14="http://schemas.microsoft.com/office/powerpoint/2010/main" val="402311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D9070-6DDC-31BB-FFF4-C1395FC8F4D1}"/>
              </a:ext>
            </a:extLst>
          </p:cNvPr>
          <p:cNvSpPr txBox="1"/>
          <p:nvPr/>
        </p:nvSpPr>
        <p:spPr>
          <a:xfrm>
            <a:off x="401265" y="294541"/>
            <a:ext cx="11485935" cy="1077218"/>
          </a:xfrm>
          <a:prstGeom prst="rect">
            <a:avLst/>
          </a:prstGeom>
          <a:noFill/>
        </p:spPr>
        <p:txBody>
          <a:bodyPr wrap="square">
            <a:spAutoFit/>
          </a:bodyPr>
          <a:lstStyle/>
          <a:p>
            <a:r>
              <a:rPr lang="en-US" sz="3200" dirty="0"/>
              <a:t>• How have the different outcomes trended over time? Did RSPCA work have an impact?</a:t>
            </a:r>
          </a:p>
        </p:txBody>
      </p:sp>
      <p:pic>
        <p:nvPicPr>
          <p:cNvPr id="5" name="Picture 4">
            <a:extLst>
              <a:ext uri="{FF2B5EF4-FFF2-40B4-BE49-F238E27FC236}">
                <a16:creationId xmlns:a16="http://schemas.microsoft.com/office/drawing/2014/main" id="{51C9DC7B-0594-AC69-657A-7E58E4CC3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805" y="1371759"/>
            <a:ext cx="8038854" cy="4958510"/>
          </a:xfrm>
          <a:prstGeom prst="rect">
            <a:avLst/>
          </a:prstGeom>
        </p:spPr>
      </p:pic>
    </p:spTree>
    <p:extLst>
      <p:ext uri="{BB962C8B-B14F-4D97-AF65-F5344CB8AC3E}">
        <p14:creationId xmlns:p14="http://schemas.microsoft.com/office/powerpoint/2010/main" val="2887872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D9070-6DDC-31BB-FFF4-C1395FC8F4D1}"/>
              </a:ext>
            </a:extLst>
          </p:cNvPr>
          <p:cNvSpPr txBox="1"/>
          <p:nvPr/>
        </p:nvSpPr>
        <p:spPr>
          <a:xfrm>
            <a:off x="401265" y="294541"/>
            <a:ext cx="11485935" cy="1077218"/>
          </a:xfrm>
          <a:prstGeom prst="rect">
            <a:avLst/>
          </a:prstGeom>
          <a:noFill/>
        </p:spPr>
        <p:txBody>
          <a:bodyPr wrap="square">
            <a:spAutoFit/>
          </a:bodyPr>
          <a:lstStyle/>
          <a:p>
            <a:r>
              <a:rPr lang="en-US" sz="3200" dirty="0"/>
              <a:t>• How have the different outcomes trended over time? Did RSPCA work have an impact?</a:t>
            </a:r>
          </a:p>
        </p:txBody>
      </p:sp>
      <p:pic>
        <p:nvPicPr>
          <p:cNvPr id="4" name="Picture 3">
            <a:extLst>
              <a:ext uri="{FF2B5EF4-FFF2-40B4-BE49-F238E27FC236}">
                <a16:creationId xmlns:a16="http://schemas.microsoft.com/office/drawing/2014/main" id="{26069C7D-9EF3-FE8D-8874-5BACBF1E2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456" y="1360927"/>
            <a:ext cx="8655808" cy="5339059"/>
          </a:xfrm>
          <a:prstGeom prst="rect">
            <a:avLst/>
          </a:prstGeom>
        </p:spPr>
      </p:pic>
    </p:spTree>
    <p:extLst>
      <p:ext uri="{BB962C8B-B14F-4D97-AF65-F5344CB8AC3E}">
        <p14:creationId xmlns:p14="http://schemas.microsoft.com/office/powerpoint/2010/main" val="569896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147E3-B313-E175-A317-F57B6B4D6D49}"/>
              </a:ext>
            </a:extLst>
          </p:cNvPr>
          <p:cNvSpPr txBox="1"/>
          <p:nvPr/>
        </p:nvSpPr>
        <p:spPr>
          <a:xfrm>
            <a:off x="401265" y="206994"/>
            <a:ext cx="10328343" cy="1077218"/>
          </a:xfrm>
          <a:prstGeom prst="rect">
            <a:avLst/>
          </a:prstGeom>
          <a:noFill/>
        </p:spPr>
        <p:txBody>
          <a:bodyPr wrap="square">
            <a:spAutoFit/>
          </a:bodyPr>
          <a:lstStyle/>
          <a:p>
            <a:r>
              <a:rPr lang="en-US" sz="3200" dirty="0"/>
              <a:t>• Using the insights found, can we predict how this might look for the upcoming year?</a:t>
            </a:r>
          </a:p>
        </p:txBody>
      </p:sp>
      <p:pic>
        <p:nvPicPr>
          <p:cNvPr id="5" name="Picture 4">
            <a:extLst>
              <a:ext uri="{FF2B5EF4-FFF2-40B4-BE49-F238E27FC236}">
                <a16:creationId xmlns:a16="http://schemas.microsoft.com/office/drawing/2014/main" id="{84053DD3-8D32-5F32-7EC4-4BDD52014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011" y="1446921"/>
            <a:ext cx="1496574" cy="1097284"/>
          </a:xfrm>
          <a:prstGeom prst="rect">
            <a:avLst/>
          </a:prstGeom>
        </p:spPr>
      </p:pic>
      <p:pic>
        <p:nvPicPr>
          <p:cNvPr id="7" name="Picture 6">
            <a:extLst>
              <a:ext uri="{FF2B5EF4-FFF2-40B4-BE49-F238E27FC236}">
                <a16:creationId xmlns:a16="http://schemas.microsoft.com/office/drawing/2014/main" id="{6F522411-DDD0-FBF4-C22C-7D1211D95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2850" y="1268085"/>
            <a:ext cx="1694774" cy="1343804"/>
          </a:xfrm>
          <a:prstGeom prst="rect">
            <a:avLst/>
          </a:prstGeom>
        </p:spPr>
      </p:pic>
      <p:sp>
        <p:nvSpPr>
          <p:cNvPr id="8" name="TextBox 7">
            <a:extLst>
              <a:ext uri="{FF2B5EF4-FFF2-40B4-BE49-F238E27FC236}">
                <a16:creationId xmlns:a16="http://schemas.microsoft.com/office/drawing/2014/main" id="{A8B2AAFD-AD71-A552-6F8D-234220880D80}"/>
              </a:ext>
            </a:extLst>
          </p:cNvPr>
          <p:cNvSpPr txBox="1"/>
          <p:nvPr/>
        </p:nvSpPr>
        <p:spPr>
          <a:xfrm>
            <a:off x="7509753" y="1771448"/>
            <a:ext cx="3684983" cy="646331"/>
          </a:xfrm>
          <a:prstGeom prst="rect">
            <a:avLst/>
          </a:prstGeom>
          <a:noFill/>
        </p:spPr>
        <p:txBody>
          <a:bodyPr wrap="none" rtlCol="0">
            <a:spAutoFit/>
          </a:bodyPr>
          <a:lstStyle/>
          <a:p>
            <a:r>
              <a:rPr lang="en-US" dirty="0"/>
              <a:t>An animal taken in RSPCA’s care</a:t>
            </a:r>
          </a:p>
          <a:p>
            <a:r>
              <a:rPr lang="en-US" dirty="0"/>
              <a:t>has the 47% chance to be </a:t>
            </a:r>
            <a:r>
              <a:rPr lang="en-US" dirty="0" err="1"/>
              <a:t>euthanised</a:t>
            </a:r>
            <a:endParaRPr lang="en-GB" dirty="0"/>
          </a:p>
        </p:txBody>
      </p:sp>
      <p:sp>
        <p:nvSpPr>
          <p:cNvPr id="9" name="TextBox 8">
            <a:extLst>
              <a:ext uri="{FF2B5EF4-FFF2-40B4-BE49-F238E27FC236}">
                <a16:creationId xmlns:a16="http://schemas.microsoft.com/office/drawing/2014/main" id="{D866C9D8-6427-55BB-EBF8-A6935CBC5EC4}"/>
              </a:ext>
            </a:extLst>
          </p:cNvPr>
          <p:cNvSpPr txBox="1"/>
          <p:nvPr/>
        </p:nvSpPr>
        <p:spPr>
          <a:xfrm>
            <a:off x="565472" y="2582979"/>
            <a:ext cx="1354858" cy="646331"/>
          </a:xfrm>
          <a:prstGeom prst="rect">
            <a:avLst/>
          </a:prstGeom>
          <a:noFill/>
        </p:spPr>
        <p:txBody>
          <a:bodyPr wrap="none" rtlCol="0">
            <a:spAutoFit/>
          </a:bodyPr>
          <a:lstStyle/>
          <a:p>
            <a:r>
              <a:rPr lang="en-US" dirty="0"/>
              <a:t>44% chance </a:t>
            </a:r>
          </a:p>
          <a:p>
            <a:r>
              <a:rPr lang="en-US" dirty="0" err="1"/>
              <a:t>euthanised</a:t>
            </a:r>
            <a:endParaRPr lang="en-GB" dirty="0"/>
          </a:p>
        </p:txBody>
      </p:sp>
      <p:sp>
        <p:nvSpPr>
          <p:cNvPr id="10" name="TextBox 9">
            <a:extLst>
              <a:ext uri="{FF2B5EF4-FFF2-40B4-BE49-F238E27FC236}">
                <a16:creationId xmlns:a16="http://schemas.microsoft.com/office/drawing/2014/main" id="{D69B28FE-8897-FD81-3689-A637FE838519}"/>
              </a:ext>
            </a:extLst>
          </p:cNvPr>
          <p:cNvSpPr txBox="1"/>
          <p:nvPr/>
        </p:nvSpPr>
        <p:spPr>
          <a:xfrm>
            <a:off x="2754740" y="2611889"/>
            <a:ext cx="1354858" cy="646331"/>
          </a:xfrm>
          <a:prstGeom prst="rect">
            <a:avLst/>
          </a:prstGeom>
          <a:noFill/>
        </p:spPr>
        <p:txBody>
          <a:bodyPr wrap="none" rtlCol="0">
            <a:spAutoFit/>
          </a:bodyPr>
          <a:lstStyle/>
          <a:p>
            <a:pPr algn="ctr"/>
            <a:r>
              <a:rPr lang="en-US" dirty="0"/>
              <a:t>52% chance </a:t>
            </a:r>
          </a:p>
          <a:p>
            <a:pPr algn="ctr"/>
            <a:r>
              <a:rPr lang="en-US" dirty="0"/>
              <a:t>rehomed</a:t>
            </a:r>
            <a:endParaRPr lang="en-GB" dirty="0"/>
          </a:p>
        </p:txBody>
      </p:sp>
      <p:cxnSp>
        <p:nvCxnSpPr>
          <p:cNvPr id="12" name="Straight Arrow Connector 11">
            <a:extLst>
              <a:ext uri="{FF2B5EF4-FFF2-40B4-BE49-F238E27FC236}">
                <a16:creationId xmlns:a16="http://schemas.microsoft.com/office/drawing/2014/main" id="{2C54713E-DB30-E920-FEDD-F7B6FB286439}"/>
              </a:ext>
            </a:extLst>
          </p:cNvPr>
          <p:cNvCxnSpPr>
            <a:cxnSpLocks/>
            <a:stCxn id="8" idx="2"/>
            <a:endCxn id="13" idx="0"/>
          </p:cNvCxnSpPr>
          <p:nvPr/>
        </p:nvCxnSpPr>
        <p:spPr>
          <a:xfrm>
            <a:off x="9352245" y="2417779"/>
            <a:ext cx="503923" cy="3049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325CEAF-46A2-07F1-A35E-F332E3422A85}"/>
              </a:ext>
            </a:extLst>
          </p:cNvPr>
          <p:cNvSpPr txBox="1"/>
          <p:nvPr/>
        </p:nvSpPr>
        <p:spPr>
          <a:xfrm>
            <a:off x="7824458" y="5466945"/>
            <a:ext cx="4063420" cy="1200329"/>
          </a:xfrm>
          <a:prstGeom prst="rect">
            <a:avLst/>
          </a:prstGeom>
          <a:noFill/>
        </p:spPr>
        <p:txBody>
          <a:bodyPr wrap="none" rtlCol="0">
            <a:spAutoFit/>
          </a:bodyPr>
          <a:lstStyle/>
          <a:p>
            <a:r>
              <a:rPr lang="en-US" dirty="0"/>
              <a:t>If the change of trend in </a:t>
            </a:r>
            <a:r>
              <a:rPr lang="en-US" dirty="0" err="1"/>
              <a:t>euthanisation</a:t>
            </a:r>
            <a:endParaRPr lang="en-US" dirty="0"/>
          </a:p>
          <a:p>
            <a:r>
              <a:rPr lang="en-US" dirty="0"/>
              <a:t>and rehoming started in 2012 continues, </a:t>
            </a:r>
          </a:p>
          <a:p>
            <a:r>
              <a:rPr lang="en-US" dirty="0"/>
              <a:t>RSPCA could rehome the 67% of animals </a:t>
            </a:r>
          </a:p>
          <a:p>
            <a:r>
              <a:rPr lang="en-US" dirty="0"/>
              <a:t>in their care in the next years</a:t>
            </a:r>
            <a:endParaRPr lang="en-GB" dirty="0"/>
          </a:p>
        </p:txBody>
      </p:sp>
      <p:cxnSp>
        <p:nvCxnSpPr>
          <p:cNvPr id="18" name="Straight Arrow Connector 17">
            <a:extLst>
              <a:ext uri="{FF2B5EF4-FFF2-40B4-BE49-F238E27FC236}">
                <a16:creationId xmlns:a16="http://schemas.microsoft.com/office/drawing/2014/main" id="{21E8261C-DB4C-572B-961A-C27AD202283A}"/>
              </a:ext>
            </a:extLst>
          </p:cNvPr>
          <p:cNvCxnSpPr>
            <a:cxnSpLocks/>
            <a:stCxn id="8" idx="2"/>
            <a:endCxn id="19" idx="0"/>
          </p:cNvCxnSpPr>
          <p:nvPr/>
        </p:nvCxnSpPr>
        <p:spPr>
          <a:xfrm flipH="1">
            <a:off x="6608112" y="2417779"/>
            <a:ext cx="2744133" cy="1145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D4C93C-6F2B-FD4F-296B-8C76507DBCD9}"/>
              </a:ext>
            </a:extLst>
          </p:cNvPr>
          <p:cNvSpPr txBox="1"/>
          <p:nvPr/>
        </p:nvSpPr>
        <p:spPr>
          <a:xfrm>
            <a:off x="5197213" y="3563059"/>
            <a:ext cx="2821798" cy="1754326"/>
          </a:xfrm>
          <a:prstGeom prst="rect">
            <a:avLst/>
          </a:prstGeom>
          <a:noFill/>
        </p:spPr>
        <p:txBody>
          <a:bodyPr wrap="none" rtlCol="0">
            <a:spAutoFit/>
          </a:bodyPr>
          <a:lstStyle/>
          <a:p>
            <a:r>
              <a:rPr lang="en-US" dirty="0"/>
              <a:t>In Western Australia and</a:t>
            </a:r>
          </a:p>
          <a:p>
            <a:r>
              <a:rPr lang="en-US" dirty="0"/>
              <a:t>Australia Capital territory</a:t>
            </a:r>
          </a:p>
          <a:p>
            <a:r>
              <a:rPr lang="en-US" dirty="0"/>
              <a:t>an animal taken in RSPCA’s </a:t>
            </a:r>
          </a:p>
          <a:p>
            <a:r>
              <a:rPr lang="en-US" dirty="0"/>
              <a:t>care has the 69% chance of </a:t>
            </a:r>
          </a:p>
          <a:p>
            <a:r>
              <a:rPr lang="en-US" dirty="0"/>
              <a:t>being rehomed</a:t>
            </a:r>
          </a:p>
          <a:p>
            <a:endParaRPr lang="en-GB" dirty="0"/>
          </a:p>
        </p:txBody>
      </p:sp>
      <p:sp>
        <p:nvSpPr>
          <p:cNvPr id="24" name="TextBox 23">
            <a:extLst>
              <a:ext uri="{FF2B5EF4-FFF2-40B4-BE49-F238E27FC236}">
                <a16:creationId xmlns:a16="http://schemas.microsoft.com/office/drawing/2014/main" id="{BB761113-E0A8-C414-B77A-1285D17255B0}"/>
              </a:ext>
            </a:extLst>
          </p:cNvPr>
          <p:cNvSpPr txBox="1"/>
          <p:nvPr/>
        </p:nvSpPr>
        <p:spPr>
          <a:xfrm>
            <a:off x="723030" y="4907992"/>
            <a:ext cx="4063420" cy="1477328"/>
          </a:xfrm>
          <a:prstGeom prst="rect">
            <a:avLst/>
          </a:prstGeom>
          <a:noFill/>
        </p:spPr>
        <p:txBody>
          <a:bodyPr wrap="square">
            <a:spAutoFit/>
          </a:bodyPr>
          <a:lstStyle/>
          <a:p>
            <a:r>
              <a:rPr lang="en-US" dirty="0"/>
              <a:t>New South Wales, Northern Territory, Queensland, South Australia, Tasmania and Victoria cats have a 43% chance to be </a:t>
            </a:r>
            <a:r>
              <a:rPr lang="en-US" dirty="0" err="1"/>
              <a:t>euthanised</a:t>
            </a:r>
            <a:r>
              <a:rPr lang="en-US" dirty="0"/>
              <a:t>, while dogs have a 51% </a:t>
            </a:r>
          </a:p>
          <a:p>
            <a:r>
              <a:rPr lang="en-US" dirty="0"/>
              <a:t>Chance to be rehomed  </a:t>
            </a:r>
            <a:endParaRPr lang="en-GB" dirty="0"/>
          </a:p>
        </p:txBody>
      </p:sp>
      <p:cxnSp>
        <p:nvCxnSpPr>
          <p:cNvPr id="26" name="Straight Arrow Connector 25">
            <a:extLst>
              <a:ext uri="{FF2B5EF4-FFF2-40B4-BE49-F238E27FC236}">
                <a16:creationId xmlns:a16="http://schemas.microsoft.com/office/drawing/2014/main" id="{0FD51FEF-F2FC-CDB2-1174-F5F0DD913794}"/>
              </a:ext>
            </a:extLst>
          </p:cNvPr>
          <p:cNvCxnSpPr>
            <a:cxnSpLocks/>
            <a:stCxn id="19" idx="1"/>
            <a:endCxn id="24" idx="0"/>
          </p:cNvCxnSpPr>
          <p:nvPr/>
        </p:nvCxnSpPr>
        <p:spPr>
          <a:xfrm flipH="1">
            <a:off x="2754740" y="4440222"/>
            <a:ext cx="2442473" cy="46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62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9"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5424FE-3DC9-738A-7CC0-BE31C4EBAA82}"/>
              </a:ext>
            </a:extLst>
          </p:cNvPr>
          <p:cNvSpPr txBox="1"/>
          <p:nvPr/>
        </p:nvSpPr>
        <p:spPr>
          <a:xfrm>
            <a:off x="797668" y="680936"/>
            <a:ext cx="6789906" cy="830997"/>
          </a:xfrm>
          <a:prstGeom prst="rect">
            <a:avLst/>
          </a:prstGeom>
          <a:noFill/>
        </p:spPr>
        <p:txBody>
          <a:bodyPr wrap="square" rtlCol="0">
            <a:spAutoFit/>
          </a:bodyPr>
          <a:lstStyle/>
          <a:p>
            <a:r>
              <a:rPr lang="en-US" sz="4800" dirty="0"/>
              <a:t>Data Source:</a:t>
            </a:r>
            <a:endParaRPr lang="en-GB" sz="4800" dirty="0"/>
          </a:p>
        </p:txBody>
      </p:sp>
      <p:sp>
        <p:nvSpPr>
          <p:cNvPr id="4" name="TextBox 3">
            <a:extLst>
              <a:ext uri="{FF2B5EF4-FFF2-40B4-BE49-F238E27FC236}">
                <a16:creationId xmlns:a16="http://schemas.microsoft.com/office/drawing/2014/main" id="{FD5C74B2-14C7-DD71-96B2-4A910E886543}"/>
              </a:ext>
            </a:extLst>
          </p:cNvPr>
          <p:cNvSpPr txBox="1"/>
          <p:nvPr/>
        </p:nvSpPr>
        <p:spPr>
          <a:xfrm>
            <a:off x="797667" y="1690699"/>
            <a:ext cx="9970851" cy="1569660"/>
          </a:xfrm>
          <a:prstGeom prst="rect">
            <a:avLst/>
          </a:prstGeom>
          <a:noFill/>
        </p:spPr>
        <p:txBody>
          <a:bodyPr wrap="square">
            <a:spAutoFit/>
          </a:bodyPr>
          <a:lstStyle/>
          <a:p>
            <a:r>
              <a:rPr lang="en-US" sz="3200" dirty="0"/>
              <a:t>• The Open RSPCA database </a:t>
            </a:r>
          </a:p>
          <a:p>
            <a:r>
              <a:rPr lang="en-US" sz="3200" dirty="0"/>
              <a:t>• Townsville Animal Complaints </a:t>
            </a:r>
          </a:p>
          <a:p>
            <a:r>
              <a:rPr lang="en-US" sz="3200" dirty="0"/>
              <a:t>• Brisbane Open Data - Animal Complaints </a:t>
            </a:r>
            <a:endParaRPr lang="en-GB" sz="3200" dirty="0"/>
          </a:p>
        </p:txBody>
      </p:sp>
    </p:spTree>
    <p:extLst>
      <p:ext uri="{BB962C8B-B14F-4D97-AF65-F5344CB8AC3E}">
        <p14:creationId xmlns:p14="http://schemas.microsoft.com/office/powerpoint/2010/main" val="2295911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DEE77B-307C-F4FB-BBAF-981A5B15F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658" y="-38911"/>
            <a:ext cx="5172683" cy="6896911"/>
          </a:xfrm>
          <a:prstGeom prst="rect">
            <a:avLst/>
          </a:prstGeom>
        </p:spPr>
      </p:pic>
    </p:spTree>
    <p:extLst>
      <p:ext uri="{BB962C8B-B14F-4D97-AF65-F5344CB8AC3E}">
        <p14:creationId xmlns:p14="http://schemas.microsoft.com/office/powerpoint/2010/main" val="1204386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26A29-6DDF-6359-04AF-DE16FC0B0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5631" y="0"/>
            <a:ext cx="6320737" cy="6858000"/>
          </a:xfrm>
          <a:prstGeom prst="rect">
            <a:avLst/>
          </a:prstGeom>
        </p:spPr>
      </p:pic>
    </p:spTree>
    <p:extLst>
      <p:ext uri="{BB962C8B-B14F-4D97-AF65-F5344CB8AC3E}">
        <p14:creationId xmlns:p14="http://schemas.microsoft.com/office/powerpoint/2010/main" val="150074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C6C50-F596-8735-0AD7-E9D1D3685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490" y="0"/>
            <a:ext cx="10291020" cy="6858000"/>
          </a:xfrm>
          <a:prstGeom prst="rect">
            <a:avLst/>
          </a:prstGeom>
        </p:spPr>
      </p:pic>
    </p:spTree>
    <p:extLst>
      <p:ext uri="{BB962C8B-B14F-4D97-AF65-F5344CB8AC3E}">
        <p14:creationId xmlns:p14="http://schemas.microsoft.com/office/powerpoint/2010/main" val="2055010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5216C7-4DC3-C2A5-1A09-39998ED18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356" y="849449"/>
            <a:ext cx="7727288" cy="5159101"/>
          </a:xfrm>
          <a:prstGeom prst="rect">
            <a:avLst/>
          </a:prstGeom>
        </p:spPr>
      </p:pic>
    </p:spTree>
    <p:extLst>
      <p:ext uri="{BB962C8B-B14F-4D97-AF65-F5344CB8AC3E}">
        <p14:creationId xmlns:p14="http://schemas.microsoft.com/office/powerpoint/2010/main" val="119091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86D77-D10C-FA14-6B1F-35DFEF538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spTree>
    <p:extLst>
      <p:ext uri="{BB962C8B-B14F-4D97-AF65-F5344CB8AC3E}">
        <p14:creationId xmlns:p14="http://schemas.microsoft.com/office/powerpoint/2010/main" val="175875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DC16A5-0293-2E61-3B2C-91D025623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624" y="0"/>
            <a:ext cx="9700752" cy="6858000"/>
          </a:xfrm>
          <a:prstGeom prst="rect">
            <a:avLst/>
          </a:prstGeom>
        </p:spPr>
      </p:pic>
    </p:spTree>
    <p:extLst>
      <p:ext uri="{BB962C8B-B14F-4D97-AF65-F5344CB8AC3E}">
        <p14:creationId xmlns:p14="http://schemas.microsoft.com/office/powerpoint/2010/main" val="3913581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1361</Words>
  <Application>Microsoft Office PowerPoint</Application>
  <PresentationFormat>Widescreen</PresentationFormat>
  <Paragraphs>128</Paragraphs>
  <Slides>36</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Simone Famiano</dc:creator>
  <cp:lastModifiedBy>Simone Famiano</cp:lastModifiedBy>
  <cp:revision>16</cp:revision>
  <dcterms:created xsi:type="dcterms:W3CDTF">2022-06-05T19:09:11Z</dcterms:created>
  <dcterms:modified xsi:type="dcterms:W3CDTF">2022-06-05T23:22:15Z</dcterms:modified>
</cp:coreProperties>
</file>